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85" r:id="rId3"/>
    <p:sldId id="287" r:id="rId4"/>
    <p:sldId id="288" r:id="rId5"/>
    <p:sldId id="257" r:id="rId6"/>
    <p:sldId id="275" r:id="rId7"/>
    <p:sldId id="289" r:id="rId8"/>
    <p:sldId id="290" r:id="rId9"/>
    <p:sldId id="291" r:id="rId10"/>
    <p:sldId id="292" r:id="rId11"/>
    <p:sldId id="293" r:id="rId12"/>
    <p:sldId id="294" r:id="rId13"/>
    <p:sldId id="295" r:id="rId14"/>
    <p:sldId id="296" r:id="rId15"/>
    <p:sldId id="297" r:id="rId16"/>
    <p:sldId id="260" r:id="rId17"/>
    <p:sldId id="298" r:id="rId18"/>
    <p:sldId id="299" r:id="rId19"/>
    <p:sldId id="258" r:id="rId20"/>
    <p:sldId id="301" r:id="rId21"/>
    <p:sldId id="280" r:id="rId22"/>
    <p:sldId id="300" r:id="rId23"/>
    <p:sldId id="259"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6" r:id="rId39"/>
    <p:sldId id="277" r:id="rId40"/>
    <p:sldId id="278" r:id="rId41"/>
    <p:sldId id="279" r:id="rId42"/>
    <p:sldId id="281" r:id="rId43"/>
    <p:sldId id="282" r:id="rId44"/>
    <p:sldId id="283" r:id="rId45"/>
    <p:sldId id="284" r:id="rId46"/>
  </p:sldIdLst>
  <p:sldSz cx="18288000" cy="10287000"/>
  <p:notesSz cx="6858000" cy="9144000"/>
  <p:embeddedFontLst>
    <p:embeddedFont>
      <p:font typeface="Agrandir Black" panose="020B0604020202020204" charset="0"/>
      <p:regular r:id="rId47"/>
    </p:embeddedFont>
    <p:embeddedFont>
      <p:font typeface="Kollektif" panose="020B0604020202020204" charset="0"/>
      <p:regular r:id="rId48"/>
    </p:embeddedFont>
    <p:embeddedFont>
      <p:font typeface="Kollektif Bold" panose="020B0604020202020204" charset="0"/>
      <p:regular r:id="rId49"/>
    </p:embeddedFont>
    <p:embeddedFont>
      <p:font typeface="Kollektif Italics" panose="020B0604020202020204" charset="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A8C9"/>
    <a:srgbClr val="F15E3D"/>
    <a:srgbClr val="00C4CC"/>
    <a:srgbClr val="E1EFFF"/>
    <a:srgbClr val="E7593D"/>
    <a:srgbClr val="EC8069"/>
    <a:srgbClr val="FFBE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40" d="100"/>
          <a:sy n="40" d="100"/>
        </p:scale>
        <p:origin x="1522" y="4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gif"/></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svg"/><Relationship Id="rId7" Type="http://schemas.openxmlformats.org/officeDocument/2006/relationships/image" Target="../media/image59.jpe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jpeg"/><Relationship Id="rId9" Type="http://schemas.openxmlformats.org/officeDocument/2006/relationships/image" Target="../media/image61.svg"/></Relationships>
</file>

<file path=ppt/slides/_rels/slide2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63.jpeg"/><Relationship Id="rId7" Type="http://schemas.openxmlformats.org/officeDocument/2006/relationships/image" Target="../media/image67.svg"/><Relationship Id="rId2" Type="http://schemas.openxmlformats.org/officeDocument/2006/relationships/image" Target="../media/image62.jpe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jpeg"/><Relationship Id="rId4" Type="http://schemas.openxmlformats.org/officeDocument/2006/relationships/image" Target="../media/image64.jpeg"/><Relationship Id="rId9" Type="http://schemas.openxmlformats.org/officeDocument/2006/relationships/image" Target="../media/image61.svg"/></Relationships>
</file>

<file path=ppt/slides/_rels/slide31.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70.jpeg"/></Relationships>
</file>

<file path=ppt/slides/_rels/slide32.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7.xml"/><Relationship Id="rId4" Type="http://schemas.openxmlformats.org/officeDocument/2006/relationships/image" Target="../media/image75.svg"/></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Layout" Target="../slideLayouts/slideLayout7.xml"/><Relationship Id="rId5" Type="http://schemas.openxmlformats.org/officeDocument/2006/relationships/image" Target="../media/image79.jpeg"/><Relationship Id="rId4" Type="http://schemas.openxmlformats.org/officeDocument/2006/relationships/image" Target="../media/image78.svg"/></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81.svg"/><Relationship Id="rId7" Type="http://schemas.openxmlformats.org/officeDocument/2006/relationships/image" Target="../media/image85.sv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svg"/><Relationship Id="rId4" Type="http://schemas.openxmlformats.org/officeDocument/2006/relationships/image" Target="../media/image82.png"/></Relationships>
</file>

<file path=ppt/slides/_rels/slide38.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88.png"/></Relationships>
</file>

<file path=ppt/slides/_rels/slide3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image" Target="../media/image100.svg"/><Relationship Id="rId13" Type="http://schemas.openxmlformats.org/officeDocument/2006/relationships/image" Target="../media/image105.png"/><Relationship Id="rId3" Type="http://schemas.openxmlformats.org/officeDocument/2006/relationships/image" Target="../media/image95.png"/><Relationship Id="rId7" Type="http://schemas.openxmlformats.org/officeDocument/2006/relationships/image" Target="../media/image99.png"/><Relationship Id="rId12" Type="http://schemas.openxmlformats.org/officeDocument/2006/relationships/image" Target="../media/image104.svg"/><Relationship Id="rId2" Type="http://schemas.openxmlformats.org/officeDocument/2006/relationships/image" Target="../media/image94.jpeg"/><Relationship Id="rId1" Type="http://schemas.openxmlformats.org/officeDocument/2006/relationships/slideLayout" Target="../slideLayouts/slideLayout7.xml"/><Relationship Id="rId6" Type="http://schemas.openxmlformats.org/officeDocument/2006/relationships/image" Target="../media/image98.svg"/><Relationship Id="rId11" Type="http://schemas.openxmlformats.org/officeDocument/2006/relationships/image" Target="../media/image103.png"/><Relationship Id="rId5" Type="http://schemas.openxmlformats.org/officeDocument/2006/relationships/image" Target="../media/image97.png"/><Relationship Id="rId10" Type="http://schemas.openxmlformats.org/officeDocument/2006/relationships/image" Target="../media/image102.svg"/><Relationship Id="rId4" Type="http://schemas.openxmlformats.org/officeDocument/2006/relationships/image" Target="../media/image96.svg"/><Relationship Id="rId9" Type="http://schemas.openxmlformats.org/officeDocument/2006/relationships/image" Target="../media/image101.png"/><Relationship Id="rId14" Type="http://schemas.openxmlformats.org/officeDocument/2006/relationships/image" Target="../media/image106.svg"/></Relationships>
</file>

<file path=ppt/slides/_rels/slide42.xml.rels><?xml version="1.0" encoding="UTF-8" standalone="yes"?>
<Relationships xmlns="http://schemas.openxmlformats.org/package/2006/relationships"><Relationship Id="rId2" Type="http://schemas.openxmlformats.org/officeDocument/2006/relationships/image" Target="../media/image107.gi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08.png"/><Relationship Id="rId1" Type="http://schemas.openxmlformats.org/officeDocument/2006/relationships/slideLayout" Target="../slideLayouts/slideLayout7.xml"/><Relationship Id="rId4" Type="http://schemas.openxmlformats.org/officeDocument/2006/relationships/image" Target="../media/image55.svg"/></Relationships>
</file>

<file path=ppt/slides/_rels/slide45.xml.rels><?xml version="1.0" encoding="UTF-8" standalone="yes"?>
<Relationships xmlns="http://schemas.openxmlformats.org/package/2006/relationships"><Relationship Id="rId13" Type="http://schemas.openxmlformats.org/officeDocument/2006/relationships/image" Target="../media/image110.svg"/><Relationship Id="rId18" Type="http://schemas.openxmlformats.org/officeDocument/2006/relationships/image" Target="../media/image50.svg"/><Relationship Id="rId26" Type="http://schemas.openxmlformats.org/officeDocument/2006/relationships/image" Target="../media/image7.svg"/><Relationship Id="rId39" Type="http://schemas.openxmlformats.org/officeDocument/2006/relationships/image" Target="../media/image14.png"/><Relationship Id="rId21" Type="http://schemas.openxmlformats.org/officeDocument/2006/relationships/image" Target="../media/image54.png"/><Relationship Id="rId34" Type="http://schemas.openxmlformats.org/officeDocument/2006/relationships/image" Target="../media/image81.svg"/><Relationship Id="rId42" Type="http://schemas.openxmlformats.org/officeDocument/2006/relationships/image" Target="../media/image90.svg"/><Relationship Id="rId47" Type="http://schemas.openxmlformats.org/officeDocument/2006/relationships/image" Target="../media/image36.svg"/><Relationship Id="rId50" Type="http://schemas.openxmlformats.org/officeDocument/2006/relationships/image" Target="../media/image43.png"/><Relationship Id="rId7" Type="http://schemas.openxmlformats.org/officeDocument/2006/relationships/image" Target="../media/image41.png"/><Relationship Id="rId2" Type="http://schemas.openxmlformats.org/officeDocument/2006/relationships/image" Target="../media/image1.png"/><Relationship Id="rId16" Type="http://schemas.openxmlformats.org/officeDocument/2006/relationships/image" Target="../media/image10.png"/><Relationship Id="rId29" Type="http://schemas.openxmlformats.org/officeDocument/2006/relationships/image" Target="../media/image68.png"/><Relationship Id="rId11" Type="http://schemas.openxmlformats.org/officeDocument/2006/relationships/image" Target="../media/image9.svg"/><Relationship Id="rId24" Type="http://schemas.openxmlformats.org/officeDocument/2006/relationships/image" Target="../media/image61.svg"/><Relationship Id="rId32" Type="http://schemas.openxmlformats.org/officeDocument/2006/relationships/image" Target="../media/image75.svg"/><Relationship Id="rId37" Type="http://schemas.openxmlformats.org/officeDocument/2006/relationships/image" Target="../media/image84.png"/><Relationship Id="rId40" Type="http://schemas.openxmlformats.org/officeDocument/2006/relationships/image" Target="../media/image15.svg"/><Relationship Id="rId45" Type="http://schemas.openxmlformats.org/officeDocument/2006/relationships/image" Target="../media/image93.png"/><Relationship Id="rId53" Type="http://schemas.openxmlformats.org/officeDocument/2006/relationships/image" Target="../media/image42.png"/><Relationship Id="rId5" Type="http://schemas.openxmlformats.org/officeDocument/2006/relationships/image" Target="../media/image11.png"/><Relationship Id="rId10" Type="http://schemas.openxmlformats.org/officeDocument/2006/relationships/image" Target="../media/image8.png"/><Relationship Id="rId19" Type="http://schemas.openxmlformats.org/officeDocument/2006/relationships/image" Target="../media/image51.gif"/><Relationship Id="rId31" Type="http://schemas.openxmlformats.org/officeDocument/2006/relationships/image" Target="../media/image74.png"/><Relationship Id="rId44" Type="http://schemas.openxmlformats.org/officeDocument/2006/relationships/image" Target="../media/image92.svg"/><Relationship Id="rId52" Type="http://schemas.openxmlformats.org/officeDocument/2006/relationships/image" Target="../media/image107.gif"/><Relationship Id="rId4" Type="http://schemas.openxmlformats.org/officeDocument/2006/relationships/image" Target="../media/image5.svg"/><Relationship Id="rId9" Type="http://schemas.openxmlformats.org/officeDocument/2006/relationships/image" Target="../media/image46.svg"/><Relationship Id="rId14" Type="http://schemas.openxmlformats.org/officeDocument/2006/relationships/image" Target="../media/image33.png"/><Relationship Id="rId22" Type="http://schemas.openxmlformats.org/officeDocument/2006/relationships/image" Target="../media/image55.svg"/><Relationship Id="rId27" Type="http://schemas.openxmlformats.org/officeDocument/2006/relationships/image" Target="../media/image66.png"/><Relationship Id="rId30" Type="http://schemas.openxmlformats.org/officeDocument/2006/relationships/image" Target="../media/image69.svg"/><Relationship Id="rId35" Type="http://schemas.openxmlformats.org/officeDocument/2006/relationships/image" Target="../media/image82.png"/><Relationship Id="rId43" Type="http://schemas.openxmlformats.org/officeDocument/2006/relationships/image" Target="../media/image91.png"/><Relationship Id="rId48" Type="http://schemas.openxmlformats.org/officeDocument/2006/relationships/image" Target="../media/image105.png"/><Relationship Id="rId8" Type="http://schemas.openxmlformats.org/officeDocument/2006/relationships/image" Target="../media/image45.png"/><Relationship Id="rId51" Type="http://schemas.openxmlformats.org/officeDocument/2006/relationships/image" Target="../media/image44.svg"/><Relationship Id="rId3" Type="http://schemas.openxmlformats.org/officeDocument/2006/relationships/image" Target="../media/image4.png"/><Relationship Id="rId12" Type="http://schemas.openxmlformats.org/officeDocument/2006/relationships/image" Target="../media/image109.png"/><Relationship Id="rId17" Type="http://schemas.openxmlformats.org/officeDocument/2006/relationships/image" Target="../media/image49.png"/><Relationship Id="rId25" Type="http://schemas.openxmlformats.org/officeDocument/2006/relationships/image" Target="../media/image6.png"/><Relationship Id="rId33" Type="http://schemas.openxmlformats.org/officeDocument/2006/relationships/image" Target="../media/image80.png"/><Relationship Id="rId38" Type="http://schemas.openxmlformats.org/officeDocument/2006/relationships/image" Target="../media/image85.svg"/><Relationship Id="rId46" Type="http://schemas.openxmlformats.org/officeDocument/2006/relationships/image" Target="../media/image35.png"/><Relationship Id="rId20" Type="http://schemas.openxmlformats.org/officeDocument/2006/relationships/image" Target="../media/image53.png"/><Relationship Id="rId41"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12.svg"/><Relationship Id="rId15" Type="http://schemas.openxmlformats.org/officeDocument/2006/relationships/image" Target="../media/image34.svg"/><Relationship Id="rId23" Type="http://schemas.openxmlformats.org/officeDocument/2006/relationships/image" Target="../media/image60.png"/><Relationship Id="rId28" Type="http://schemas.openxmlformats.org/officeDocument/2006/relationships/image" Target="../media/image67.svg"/><Relationship Id="rId36" Type="http://schemas.openxmlformats.org/officeDocument/2006/relationships/image" Target="../media/image83.svg"/><Relationship Id="rId49" Type="http://schemas.openxmlformats.org/officeDocument/2006/relationships/image" Target="../media/image106.svg"/></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sv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5.sv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5.sv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3E1"/>
        </a:solidFill>
        <a:effectLst/>
      </p:bgPr>
    </p:bg>
    <p:spTree>
      <p:nvGrpSpPr>
        <p:cNvPr id="1" name=""/>
        <p:cNvGrpSpPr/>
        <p:nvPr/>
      </p:nvGrpSpPr>
      <p:grpSpPr>
        <a:xfrm>
          <a:off x="0" y="0"/>
          <a:ext cx="0" cy="0"/>
          <a:chOff x="0" y="0"/>
          <a:chExt cx="0" cy="0"/>
        </a:xfrm>
      </p:grpSpPr>
      <p:sp>
        <p:nvSpPr>
          <p:cNvPr id="2" name="Freeform 2"/>
          <p:cNvSpPr/>
          <p:nvPr/>
        </p:nvSpPr>
        <p:spPr>
          <a:xfrm rot="115039" flipH="1">
            <a:off x="10498991" y="324146"/>
            <a:ext cx="9171672" cy="9578769"/>
          </a:xfrm>
          <a:custGeom>
            <a:avLst/>
            <a:gdLst/>
            <a:ahLst/>
            <a:cxnLst/>
            <a:rect l="l" t="t" r="r" b="b"/>
            <a:pathLst>
              <a:path w="9171672" h="9578769">
                <a:moveTo>
                  <a:pt x="9171672" y="0"/>
                </a:moveTo>
                <a:lnTo>
                  <a:pt x="0" y="0"/>
                </a:lnTo>
                <a:lnTo>
                  <a:pt x="0" y="9578769"/>
                </a:lnTo>
                <a:lnTo>
                  <a:pt x="9171672" y="9578769"/>
                </a:lnTo>
                <a:lnTo>
                  <a:pt x="9171672" y="0"/>
                </a:lnTo>
                <a:close/>
              </a:path>
            </a:pathLst>
          </a:custGeom>
          <a:blipFill>
            <a:blip r:embed="rId2"/>
            <a:stretch>
              <a:fillRect/>
            </a:stretch>
          </a:blipFill>
        </p:spPr>
      </p:sp>
      <p:sp>
        <p:nvSpPr>
          <p:cNvPr id="3" name="TextBox 3"/>
          <p:cNvSpPr txBox="1"/>
          <p:nvPr/>
        </p:nvSpPr>
        <p:spPr>
          <a:xfrm>
            <a:off x="1219200" y="2941623"/>
            <a:ext cx="8700104" cy="5539978"/>
          </a:xfrm>
          <a:prstGeom prst="rect">
            <a:avLst/>
          </a:prstGeom>
        </p:spPr>
        <p:txBody>
          <a:bodyPr lIns="0" tIns="0" rIns="0" bIns="0" rtlCol="0" anchor="t">
            <a:spAutoFit/>
          </a:bodyPr>
          <a:lstStyle/>
          <a:p>
            <a:pPr algn="l">
              <a:lnSpc>
                <a:spcPts val="10800"/>
              </a:lnSpc>
            </a:pPr>
            <a:r>
              <a:rPr lang="en-US" sz="9000" dirty="0">
                <a:solidFill>
                  <a:srgbClr val="925F64"/>
                </a:solidFill>
                <a:latin typeface="Agrandir Black"/>
                <a:ea typeface="Agrandir Black"/>
                <a:cs typeface="Agrandir Black"/>
                <a:sym typeface="Agrandir Black"/>
              </a:rPr>
              <a:t>Correlation between media and its features</a:t>
            </a:r>
          </a:p>
        </p:txBody>
      </p:sp>
      <p:sp>
        <p:nvSpPr>
          <p:cNvPr id="4" name="Freeform 4"/>
          <p:cNvSpPr/>
          <p:nvPr/>
        </p:nvSpPr>
        <p:spPr>
          <a:xfrm>
            <a:off x="1028700" y="-1380519"/>
            <a:ext cx="5575167" cy="4114800"/>
          </a:xfrm>
          <a:custGeom>
            <a:avLst/>
            <a:gdLst/>
            <a:ahLst/>
            <a:cxnLst/>
            <a:rect l="l" t="t" r="r" b="b"/>
            <a:pathLst>
              <a:path w="5575167" h="4114800">
                <a:moveTo>
                  <a:pt x="0" y="0"/>
                </a:moveTo>
                <a:lnTo>
                  <a:pt x="5575167" y="0"/>
                </a:lnTo>
                <a:lnTo>
                  <a:pt x="557516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095818" y="-1380519"/>
            <a:ext cx="5575167" cy="4114800"/>
          </a:xfrm>
          <a:custGeom>
            <a:avLst/>
            <a:gdLst/>
            <a:ahLst/>
            <a:cxnLst/>
            <a:rect l="l" t="t" r="r" b="b"/>
            <a:pathLst>
              <a:path w="5575167" h="4114800">
                <a:moveTo>
                  <a:pt x="0" y="0"/>
                </a:moveTo>
                <a:lnTo>
                  <a:pt x="5575168" y="0"/>
                </a:lnTo>
                <a:lnTo>
                  <a:pt x="557516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4766150" y="8715981"/>
            <a:ext cx="5575167" cy="4114800"/>
          </a:xfrm>
          <a:custGeom>
            <a:avLst/>
            <a:gdLst/>
            <a:ahLst/>
            <a:cxnLst/>
            <a:rect l="l" t="t" r="r" b="b"/>
            <a:pathLst>
              <a:path w="5575167" h="4114800">
                <a:moveTo>
                  <a:pt x="0" y="0"/>
                </a:moveTo>
                <a:lnTo>
                  <a:pt x="5575168" y="0"/>
                </a:lnTo>
                <a:lnTo>
                  <a:pt x="557516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7" name="Group 2">
            <a:extLst>
              <a:ext uri="{FF2B5EF4-FFF2-40B4-BE49-F238E27FC236}">
                <a16:creationId xmlns:a16="http://schemas.microsoft.com/office/drawing/2014/main" id="{2AAB21A3-A90B-47BB-D13D-1CCB020E71BD}"/>
              </a:ext>
            </a:extLst>
          </p:cNvPr>
          <p:cNvGrpSpPr/>
          <p:nvPr/>
        </p:nvGrpSpPr>
        <p:grpSpPr>
          <a:xfrm>
            <a:off x="137000" y="8812708"/>
            <a:ext cx="4668584" cy="769750"/>
            <a:chOff x="0" y="-57150"/>
            <a:chExt cx="1012116" cy="202732"/>
          </a:xfrm>
        </p:grpSpPr>
        <p:sp>
          <p:nvSpPr>
            <p:cNvPr id="8" name="Freeform 3">
              <a:extLst>
                <a:ext uri="{FF2B5EF4-FFF2-40B4-BE49-F238E27FC236}">
                  <a16:creationId xmlns:a16="http://schemas.microsoft.com/office/drawing/2014/main" id="{7BE64C21-46BF-2508-BE66-A6AD8563299A}"/>
                </a:ext>
              </a:extLst>
            </p:cNvPr>
            <p:cNvSpPr/>
            <p:nvPr/>
          </p:nvSpPr>
          <p:spPr>
            <a:xfrm>
              <a:off x="0" y="0"/>
              <a:ext cx="812800" cy="145582"/>
            </a:xfrm>
            <a:custGeom>
              <a:avLst/>
              <a:gdLst/>
              <a:ahLst/>
              <a:cxnLst/>
              <a:rect l="l" t="t" r="r" b="b"/>
              <a:pathLst>
                <a:path w="812800" h="145582">
                  <a:moveTo>
                    <a:pt x="0" y="0"/>
                  </a:moveTo>
                  <a:lnTo>
                    <a:pt x="812800" y="0"/>
                  </a:lnTo>
                  <a:lnTo>
                    <a:pt x="812800" y="145582"/>
                  </a:lnTo>
                  <a:lnTo>
                    <a:pt x="0" y="145582"/>
                  </a:lnTo>
                  <a:close/>
                </a:path>
              </a:pathLst>
            </a:custGeom>
            <a:solidFill>
              <a:srgbClr val="000000">
                <a:alpha val="0"/>
              </a:srgbClr>
            </a:solidFill>
          </p:spPr>
          <p:txBody>
            <a:bodyPr/>
            <a:lstStyle/>
            <a:p>
              <a:endParaRPr lang="en-US" dirty="0"/>
            </a:p>
          </p:txBody>
        </p:sp>
        <p:sp>
          <p:nvSpPr>
            <p:cNvPr id="9" name="TextBox 4">
              <a:extLst>
                <a:ext uri="{FF2B5EF4-FFF2-40B4-BE49-F238E27FC236}">
                  <a16:creationId xmlns:a16="http://schemas.microsoft.com/office/drawing/2014/main" id="{6626F161-8179-8AEE-32A6-E283785F22EA}"/>
                </a:ext>
              </a:extLst>
            </p:cNvPr>
            <p:cNvSpPr txBox="1"/>
            <p:nvPr/>
          </p:nvSpPr>
          <p:spPr>
            <a:xfrm>
              <a:off x="199316" y="-57150"/>
              <a:ext cx="812800" cy="202732"/>
            </a:xfrm>
            <a:prstGeom prst="rect">
              <a:avLst/>
            </a:prstGeom>
          </p:spPr>
          <p:txBody>
            <a:bodyPr lIns="50800" tIns="50800" rIns="50800" bIns="50800" rtlCol="0" anchor="ctr"/>
            <a:lstStyle/>
            <a:p>
              <a:pPr marL="0" lvl="0" indent="0" algn="ctr">
                <a:lnSpc>
                  <a:spcPts val="3359"/>
                </a:lnSpc>
                <a:spcBef>
                  <a:spcPct val="0"/>
                </a:spcBef>
              </a:pPr>
              <a:r>
                <a:rPr lang="en-US" sz="2399" b="1" dirty="0">
                  <a:solidFill>
                    <a:srgbClr val="233245"/>
                  </a:solidFill>
                  <a:latin typeface="Kollektif Bold"/>
                  <a:ea typeface="Kollektif Bold"/>
                  <a:cs typeface="Kollektif Bold"/>
                  <a:sym typeface="Kollektif Bold"/>
                </a:rPr>
                <a:t>Ananya Subramaniam</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1EFFF"/>
        </a:solidFill>
        <a:effectLst/>
      </p:bgPr>
    </p:bg>
    <p:spTree>
      <p:nvGrpSpPr>
        <p:cNvPr id="1" name="">
          <a:extLst>
            <a:ext uri="{FF2B5EF4-FFF2-40B4-BE49-F238E27FC236}">
              <a16:creationId xmlns:a16="http://schemas.microsoft.com/office/drawing/2014/main" id="{3690FF39-B52C-29AE-3088-45A31632533A}"/>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E045E973-98E9-BFC2-861D-0806411D9508}"/>
              </a:ext>
            </a:extLst>
          </p:cNvPr>
          <p:cNvSpPr txBox="1"/>
          <p:nvPr/>
        </p:nvSpPr>
        <p:spPr>
          <a:xfrm>
            <a:off x="1028700" y="771525"/>
            <a:ext cx="10934700" cy="1384995"/>
          </a:xfrm>
          <a:prstGeom prst="rect">
            <a:avLst/>
          </a:prstGeom>
        </p:spPr>
        <p:txBody>
          <a:bodyPr wrap="square" lIns="0" tIns="0" rIns="0" bIns="0" rtlCol="0" anchor="t">
            <a:spAutoFit/>
          </a:bodyPr>
          <a:lstStyle/>
          <a:p>
            <a:pPr algn="l">
              <a:lnSpc>
                <a:spcPts val="10800"/>
              </a:lnSpc>
            </a:pPr>
            <a:r>
              <a:rPr lang="en-US" sz="9000" dirty="0">
                <a:solidFill>
                  <a:srgbClr val="F15E3D"/>
                </a:solidFill>
                <a:latin typeface="Agrandir Black"/>
                <a:ea typeface="Agrandir Black"/>
                <a:cs typeface="Agrandir Black"/>
                <a:sym typeface="Agrandir Black"/>
              </a:rPr>
              <a:t>Linear Models</a:t>
            </a:r>
          </a:p>
        </p:txBody>
      </p:sp>
      <p:sp>
        <p:nvSpPr>
          <p:cNvPr id="5" name="TextBox 5">
            <a:extLst>
              <a:ext uri="{FF2B5EF4-FFF2-40B4-BE49-F238E27FC236}">
                <a16:creationId xmlns:a16="http://schemas.microsoft.com/office/drawing/2014/main" id="{BF36EA3C-8B80-E7F6-95C3-2FDD57C4C946}"/>
              </a:ext>
            </a:extLst>
          </p:cNvPr>
          <p:cNvSpPr txBox="1"/>
          <p:nvPr/>
        </p:nvSpPr>
        <p:spPr>
          <a:xfrm>
            <a:off x="10515600" y="1482457"/>
            <a:ext cx="5492628" cy="376898"/>
          </a:xfrm>
          <a:prstGeom prst="rect">
            <a:avLst/>
          </a:prstGeom>
        </p:spPr>
        <p:txBody>
          <a:bodyPr lIns="0" tIns="0" rIns="0" bIns="0" rtlCol="0" anchor="t">
            <a:spAutoFit/>
          </a:bodyPr>
          <a:lstStyle/>
          <a:p>
            <a:pPr marL="0" lvl="0" indent="0" algn="l">
              <a:lnSpc>
                <a:spcPts val="2940"/>
              </a:lnSpc>
              <a:spcBef>
                <a:spcPct val="0"/>
              </a:spcBef>
            </a:pPr>
            <a:r>
              <a:rPr lang="en-US" sz="4000" b="1" u="none" dirty="0">
                <a:solidFill>
                  <a:srgbClr val="233245"/>
                </a:solidFill>
                <a:latin typeface="Kollektif Bold"/>
                <a:ea typeface="Kollektif Bold"/>
                <a:cs typeface="Kollektif Bold"/>
                <a:sym typeface="Kollektif Bold"/>
              </a:rPr>
              <a:t>MOVIES</a:t>
            </a:r>
          </a:p>
        </p:txBody>
      </p:sp>
      <p:sp>
        <p:nvSpPr>
          <p:cNvPr id="6" name="TextBox 6">
            <a:extLst>
              <a:ext uri="{FF2B5EF4-FFF2-40B4-BE49-F238E27FC236}">
                <a16:creationId xmlns:a16="http://schemas.microsoft.com/office/drawing/2014/main" id="{8B0DE9C6-D886-F995-30C7-97DF43255C5F}"/>
              </a:ext>
            </a:extLst>
          </p:cNvPr>
          <p:cNvSpPr txBox="1"/>
          <p:nvPr/>
        </p:nvSpPr>
        <p:spPr>
          <a:xfrm>
            <a:off x="1033616" y="2683967"/>
            <a:ext cx="6904302" cy="384721"/>
          </a:xfrm>
          <a:prstGeom prst="rect">
            <a:avLst/>
          </a:prstGeom>
        </p:spPr>
        <p:txBody>
          <a:bodyPr lIns="0" tIns="0" rIns="0" bIns="0" rtlCol="0" anchor="t">
            <a:spAutoFit/>
          </a:bodyPr>
          <a:lstStyle/>
          <a:p>
            <a:pPr marL="0" lvl="0" indent="0" algn="l">
              <a:lnSpc>
                <a:spcPts val="2940"/>
              </a:lnSpc>
              <a:spcBef>
                <a:spcPct val="0"/>
              </a:spcBef>
            </a:pPr>
            <a:r>
              <a:rPr lang="en-US" sz="3600" u="none" dirty="0">
                <a:solidFill>
                  <a:srgbClr val="233245"/>
                </a:solidFill>
                <a:latin typeface="Kollektif"/>
                <a:ea typeface="Kollektif"/>
                <a:cs typeface="Kollektif"/>
                <a:sym typeface="Kollektif"/>
              </a:rPr>
              <a:t>POPULATION ~ RELEASE YEAR</a:t>
            </a:r>
          </a:p>
        </p:txBody>
      </p:sp>
      <p:sp>
        <p:nvSpPr>
          <p:cNvPr id="9" name="TextBox 6">
            <a:extLst>
              <a:ext uri="{FF2B5EF4-FFF2-40B4-BE49-F238E27FC236}">
                <a16:creationId xmlns:a16="http://schemas.microsoft.com/office/drawing/2014/main" id="{451D07F8-9982-2D0D-226B-E3DC487ABACA}"/>
              </a:ext>
            </a:extLst>
          </p:cNvPr>
          <p:cNvSpPr txBox="1"/>
          <p:nvPr/>
        </p:nvSpPr>
        <p:spPr>
          <a:xfrm>
            <a:off x="10926498" y="6819900"/>
            <a:ext cx="6904302" cy="2390911"/>
          </a:xfrm>
          <a:prstGeom prst="rect">
            <a:avLst/>
          </a:prstGeom>
        </p:spPr>
        <p:txBody>
          <a:bodyPr lIns="0" tIns="0" rIns="0" bIns="0" rtlCol="0" anchor="t">
            <a:spAutoFit/>
          </a:bodyPr>
          <a:lstStyle/>
          <a:p>
            <a:pPr marL="571500" lvl="0" indent="-571500" algn="l">
              <a:lnSpc>
                <a:spcPct val="150000"/>
              </a:lnSpc>
              <a:spcBef>
                <a:spcPct val="0"/>
              </a:spcBef>
              <a:buFont typeface="Arial" panose="020B0604020202020204" pitchFamily="34" charset="0"/>
              <a:buChar char="•"/>
            </a:pPr>
            <a:r>
              <a:rPr lang="en-US" sz="3600" dirty="0">
                <a:solidFill>
                  <a:srgbClr val="233245"/>
                </a:solidFill>
                <a:latin typeface="Kollektif"/>
                <a:ea typeface="Kollektif"/>
                <a:cs typeface="Kollektif"/>
                <a:sym typeface="Kollektif"/>
              </a:rPr>
              <a:t>Upward slope </a:t>
            </a:r>
            <a:r>
              <a:rPr lang="en-US" sz="3600" dirty="0">
                <a:solidFill>
                  <a:srgbClr val="233245"/>
                </a:solidFill>
                <a:latin typeface="Kollektif"/>
                <a:ea typeface="Kollektif"/>
                <a:cs typeface="Kollektif"/>
                <a:sym typeface="Wingdings" panose="05000000000000000000" pitchFamily="2" charset="2"/>
              </a:rPr>
              <a:t> 0.017</a:t>
            </a:r>
          </a:p>
          <a:p>
            <a:pPr marL="571500" lvl="0" indent="-571500" algn="l">
              <a:lnSpc>
                <a:spcPct val="150000"/>
              </a:lnSpc>
              <a:spcBef>
                <a:spcPct val="0"/>
              </a:spcBef>
              <a:buFont typeface="Arial" panose="020B0604020202020204" pitchFamily="34" charset="0"/>
              <a:buChar char="•"/>
            </a:pPr>
            <a:r>
              <a:rPr lang="en-US" sz="3600" u="none" dirty="0">
                <a:solidFill>
                  <a:srgbClr val="233245"/>
                </a:solidFill>
                <a:latin typeface="Kollektif"/>
                <a:ea typeface="Kollektif"/>
                <a:cs typeface="Kollektif"/>
                <a:sym typeface="Wingdings" panose="05000000000000000000" pitchFamily="2" charset="2"/>
              </a:rPr>
              <a:t>2000-202</a:t>
            </a:r>
            <a:r>
              <a:rPr lang="en-US" sz="3600" dirty="0">
                <a:solidFill>
                  <a:srgbClr val="233245"/>
                </a:solidFill>
                <a:latin typeface="Kollektif"/>
                <a:ea typeface="Kollektif"/>
                <a:cs typeface="Kollektif"/>
                <a:sym typeface="Wingdings" panose="05000000000000000000" pitchFamily="2" charset="2"/>
              </a:rPr>
              <a:t>0  wider spread</a:t>
            </a:r>
          </a:p>
          <a:p>
            <a:pPr marL="571500" lvl="0" indent="-571500" algn="l">
              <a:lnSpc>
                <a:spcPct val="150000"/>
              </a:lnSpc>
              <a:spcBef>
                <a:spcPct val="0"/>
              </a:spcBef>
              <a:buFont typeface="Arial" panose="020B0604020202020204" pitchFamily="34" charset="0"/>
              <a:buChar char="•"/>
            </a:pPr>
            <a:r>
              <a:rPr lang="en-US" sz="3600" u="none" dirty="0">
                <a:solidFill>
                  <a:srgbClr val="233245"/>
                </a:solidFill>
                <a:latin typeface="Kollektif"/>
                <a:ea typeface="Kollektif"/>
                <a:cs typeface="Kollektif"/>
                <a:sym typeface="Wingdings" panose="05000000000000000000" pitchFamily="2" charset="2"/>
              </a:rPr>
              <a:t>R^2 </a:t>
            </a:r>
            <a:r>
              <a:rPr lang="en-US" sz="3600" dirty="0">
                <a:solidFill>
                  <a:srgbClr val="233245"/>
                </a:solidFill>
                <a:latin typeface="Kollektif"/>
                <a:ea typeface="Kollektif"/>
                <a:cs typeface="Kollektif"/>
                <a:sym typeface="Wingdings" panose="05000000000000000000" pitchFamily="2" charset="2"/>
              </a:rPr>
              <a:t> 1.4%</a:t>
            </a:r>
            <a:endParaRPr lang="en-US" sz="3600" u="none" dirty="0">
              <a:solidFill>
                <a:srgbClr val="233245"/>
              </a:solidFill>
              <a:latin typeface="Kollektif"/>
              <a:ea typeface="Kollektif"/>
              <a:cs typeface="Kollektif"/>
              <a:sym typeface="Kollektif"/>
            </a:endParaRPr>
          </a:p>
        </p:txBody>
      </p:sp>
      <p:pic>
        <p:nvPicPr>
          <p:cNvPr id="2" name="Picture 1">
            <a:extLst>
              <a:ext uri="{FF2B5EF4-FFF2-40B4-BE49-F238E27FC236}">
                <a16:creationId xmlns:a16="http://schemas.microsoft.com/office/drawing/2014/main" id="{FC3AA36C-B823-213B-29CD-4C99070FE7F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1544" y="3234813"/>
            <a:ext cx="9954056" cy="6400800"/>
          </a:xfrm>
          <a:prstGeom prst="rect">
            <a:avLst/>
          </a:prstGeom>
          <a:noFill/>
        </p:spPr>
      </p:pic>
      <p:pic>
        <p:nvPicPr>
          <p:cNvPr id="3" name="Picture 2">
            <a:extLst>
              <a:ext uri="{FF2B5EF4-FFF2-40B4-BE49-F238E27FC236}">
                <a16:creationId xmlns:a16="http://schemas.microsoft.com/office/drawing/2014/main" id="{1E8505A6-A49D-2861-8C5E-7E132A0525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4200" y="3334718"/>
            <a:ext cx="7086600" cy="3100495"/>
          </a:xfrm>
          <a:prstGeom prst="rect">
            <a:avLst/>
          </a:prstGeom>
        </p:spPr>
      </p:pic>
    </p:spTree>
    <p:extLst>
      <p:ext uri="{BB962C8B-B14F-4D97-AF65-F5344CB8AC3E}">
        <p14:creationId xmlns:p14="http://schemas.microsoft.com/office/powerpoint/2010/main" val="2765876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1EFFF"/>
        </a:solidFill>
        <a:effectLst/>
      </p:bgPr>
    </p:bg>
    <p:spTree>
      <p:nvGrpSpPr>
        <p:cNvPr id="1" name="">
          <a:extLst>
            <a:ext uri="{FF2B5EF4-FFF2-40B4-BE49-F238E27FC236}">
              <a16:creationId xmlns:a16="http://schemas.microsoft.com/office/drawing/2014/main" id="{49462B13-FCFC-739A-C17D-2491B332F39B}"/>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0765229E-E2A9-58FE-57B5-D5B7D5EE1392}"/>
              </a:ext>
            </a:extLst>
          </p:cNvPr>
          <p:cNvSpPr txBox="1"/>
          <p:nvPr/>
        </p:nvSpPr>
        <p:spPr>
          <a:xfrm>
            <a:off x="1028700" y="771525"/>
            <a:ext cx="10934700" cy="1384995"/>
          </a:xfrm>
          <a:prstGeom prst="rect">
            <a:avLst/>
          </a:prstGeom>
        </p:spPr>
        <p:txBody>
          <a:bodyPr wrap="square" lIns="0" tIns="0" rIns="0" bIns="0" rtlCol="0" anchor="t">
            <a:spAutoFit/>
          </a:bodyPr>
          <a:lstStyle/>
          <a:p>
            <a:pPr algn="l">
              <a:lnSpc>
                <a:spcPts val="10800"/>
              </a:lnSpc>
            </a:pPr>
            <a:r>
              <a:rPr lang="en-US" sz="9000" dirty="0">
                <a:solidFill>
                  <a:srgbClr val="F15E3D"/>
                </a:solidFill>
                <a:latin typeface="Agrandir Black"/>
                <a:ea typeface="Agrandir Black"/>
                <a:cs typeface="Agrandir Black"/>
                <a:sym typeface="Agrandir Black"/>
              </a:rPr>
              <a:t>Linear Models</a:t>
            </a:r>
          </a:p>
        </p:txBody>
      </p:sp>
      <p:sp>
        <p:nvSpPr>
          <p:cNvPr id="5" name="TextBox 5">
            <a:extLst>
              <a:ext uri="{FF2B5EF4-FFF2-40B4-BE49-F238E27FC236}">
                <a16:creationId xmlns:a16="http://schemas.microsoft.com/office/drawing/2014/main" id="{1F22CAD0-977B-D33A-8B59-8F479B6B04A4}"/>
              </a:ext>
            </a:extLst>
          </p:cNvPr>
          <p:cNvSpPr txBox="1"/>
          <p:nvPr/>
        </p:nvSpPr>
        <p:spPr>
          <a:xfrm>
            <a:off x="10515600" y="1482457"/>
            <a:ext cx="5492628" cy="376898"/>
          </a:xfrm>
          <a:prstGeom prst="rect">
            <a:avLst/>
          </a:prstGeom>
        </p:spPr>
        <p:txBody>
          <a:bodyPr lIns="0" tIns="0" rIns="0" bIns="0" rtlCol="0" anchor="t">
            <a:spAutoFit/>
          </a:bodyPr>
          <a:lstStyle/>
          <a:p>
            <a:pPr marL="0" lvl="0" indent="0" algn="l">
              <a:lnSpc>
                <a:spcPts val="2940"/>
              </a:lnSpc>
              <a:spcBef>
                <a:spcPct val="0"/>
              </a:spcBef>
            </a:pPr>
            <a:r>
              <a:rPr lang="en-US" sz="4000" b="1" u="none" dirty="0">
                <a:solidFill>
                  <a:srgbClr val="233245"/>
                </a:solidFill>
                <a:latin typeface="Kollektif Bold"/>
                <a:ea typeface="Kollektif Bold"/>
                <a:cs typeface="Kollektif Bold"/>
                <a:sym typeface="Kollektif Bold"/>
              </a:rPr>
              <a:t>MOVIES</a:t>
            </a:r>
          </a:p>
        </p:txBody>
      </p:sp>
      <p:sp>
        <p:nvSpPr>
          <p:cNvPr id="6" name="TextBox 6">
            <a:extLst>
              <a:ext uri="{FF2B5EF4-FFF2-40B4-BE49-F238E27FC236}">
                <a16:creationId xmlns:a16="http://schemas.microsoft.com/office/drawing/2014/main" id="{E97C9389-1F54-9F85-2FE4-18E02989D1E4}"/>
              </a:ext>
            </a:extLst>
          </p:cNvPr>
          <p:cNvSpPr txBox="1"/>
          <p:nvPr/>
        </p:nvSpPr>
        <p:spPr>
          <a:xfrm>
            <a:off x="1033616" y="2683967"/>
            <a:ext cx="6904302" cy="384721"/>
          </a:xfrm>
          <a:prstGeom prst="rect">
            <a:avLst/>
          </a:prstGeom>
        </p:spPr>
        <p:txBody>
          <a:bodyPr lIns="0" tIns="0" rIns="0" bIns="0" rtlCol="0" anchor="t">
            <a:spAutoFit/>
          </a:bodyPr>
          <a:lstStyle/>
          <a:p>
            <a:pPr marL="0" lvl="0" indent="0" algn="l">
              <a:lnSpc>
                <a:spcPts val="2940"/>
              </a:lnSpc>
              <a:spcBef>
                <a:spcPct val="0"/>
              </a:spcBef>
            </a:pPr>
            <a:r>
              <a:rPr lang="en-US" sz="3600" u="none" dirty="0">
                <a:solidFill>
                  <a:srgbClr val="233245"/>
                </a:solidFill>
                <a:latin typeface="Kollektif"/>
                <a:ea typeface="Kollektif"/>
                <a:cs typeface="Kollektif"/>
                <a:sym typeface="Kollektif"/>
              </a:rPr>
              <a:t>POPULATION ~ RUNTIME</a:t>
            </a:r>
          </a:p>
        </p:txBody>
      </p:sp>
      <p:sp>
        <p:nvSpPr>
          <p:cNvPr id="9" name="TextBox 6">
            <a:extLst>
              <a:ext uri="{FF2B5EF4-FFF2-40B4-BE49-F238E27FC236}">
                <a16:creationId xmlns:a16="http://schemas.microsoft.com/office/drawing/2014/main" id="{08212349-0947-3711-55A3-ED2BE9819677}"/>
              </a:ext>
            </a:extLst>
          </p:cNvPr>
          <p:cNvSpPr txBox="1"/>
          <p:nvPr/>
        </p:nvSpPr>
        <p:spPr>
          <a:xfrm>
            <a:off x="10926498" y="6819900"/>
            <a:ext cx="6904302" cy="2863926"/>
          </a:xfrm>
          <a:prstGeom prst="rect">
            <a:avLst/>
          </a:prstGeom>
        </p:spPr>
        <p:txBody>
          <a:bodyPr lIns="0" tIns="0" rIns="0" bIns="0" rtlCol="0" anchor="t">
            <a:spAutoFit/>
          </a:bodyPr>
          <a:lstStyle/>
          <a:p>
            <a:pPr marL="571500" lvl="0" indent="-571500" algn="l">
              <a:lnSpc>
                <a:spcPct val="150000"/>
              </a:lnSpc>
              <a:spcBef>
                <a:spcPct val="0"/>
              </a:spcBef>
              <a:buFont typeface="Arial" panose="020B0604020202020204" pitchFamily="34" charset="0"/>
              <a:buChar char="•"/>
            </a:pPr>
            <a:r>
              <a:rPr lang="en-US" sz="3200" dirty="0">
                <a:solidFill>
                  <a:srgbClr val="233245"/>
                </a:solidFill>
                <a:latin typeface="Kollektif"/>
                <a:ea typeface="Kollektif"/>
                <a:cs typeface="Kollektif"/>
                <a:sym typeface="Kollektif"/>
              </a:rPr>
              <a:t>Downward slope </a:t>
            </a:r>
            <a:r>
              <a:rPr lang="en-US" sz="3200" dirty="0">
                <a:solidFill>
                  <a:srgbClr val="233245"/>
                </a:solidFill>
                <a:latin typeface="Kollektif"/>
                <a:ea typeface="Kollektif"/>
                <a:cs typeface="Kollektif"/>
                <a:sym typeface="Wingdings" panose="05000000000000000000" pitchFamily="2" charset="2"/>
              </a:rPr>
              <a:t> -0.007</a:t>
            </a:r>
          </a:p>
          <a:p>
            <a:pPr marL="1028700" lvl="1" indent="-571500">
              <a:lnSpc>
                <a:spcPct val="150000"/>
              </a:lnSpc>
              <a:spcBef>
                <a:spcPct val="0"/>
              </a:spcBef>
              <a:buFont typeface="Arial" panose="020B0604020202020204" pitchFamily="34" charset="0"/>
              <a:buChar char="•"/>
            </a:pPr>
            <a:r>
              <a:rPr lang="en-US" sz="3200" dirty="0">
                <a:solidFill>
                  <a:srgbClr val="233245"/>
                </a:solidFill>
                <a:latin typeface="Kollektif"/>
                <a:ea typeface="Kollektif"/>
                <a:cs typeface="Kollektif"/>
                <a:sym typeface="Wingdings" panose="05000000000000000000" pitchFamily="2" charset="2"/>
              </a:rPr>
              <a:t>+90 mins   decrease by 0.69</a:t>
            </a:r>
          </a:p>
          <a:p>
            <a:pPr marL="571500" lvl="0" indent="-571500" algn="l">
              <a:lnSpc>
                <a:spcPct val="150000"/>
              </a:lnSpc>
              <a:spcBef>
                <a:spcPct val="0"/>
              </a:spcBef>
              <a:buFont typeface="Arial" panose="020B0604020202020204" pitchFamily="34" charset="0"/>
              <a:buChar char="•"/>
            </a:pPr>
            <a:r>
              <a:rPr lang="en-US" sz="3200" u="none" dirty="0">
                <a:solidFill>
                  <a:srgbClr val="233245"/>
                </a:solidFill>
                <a:latin typeface="Kollektif"/>
                <a:ea typeface="Kollektif"/>
                <a:cs typeface="Kollektif"/>
                <a:sym typeface="Wingdings" panose="05000000000000000000" pitchFamily="2" charset="2"/>
              </a:rPr>
              <a:t>Cluster around 80-120 mins</a:t>
            </a:r>
            <a:endParaRPr lang="en-US" sz="3200" dirty="0">
              <a:solidFill>
                <a:srgbClr val="233245"/>
              </a:solidFill>
              <a:latin typeface="Kollektif"/>
              <a:ea typeface="Kollektif"/>
              <a:cs typeface="Kollektif"/>
              <a:sym typeface="Wingdings" panose="05000000000000000000" pitchFamily="2" charset="2"/>
            </a:endParaRPr>
          </a:p>
          <a:p>
            <a:pPr marL="571500" lvl="0" indent="-571500" algn="l">
              <a:lnSpc>
                <a:spcPct val="150000"/>
              </a:lnSpc>
              <a:spcBef>
                <a:spcPct val="0"/>
              </a:spcBef>
              <a:buFont typeface="Arial" panose="020B0604020202020204" pitchFamily="34" charset="0"/>
              <a:buChar char="•"/>
            </a:pPr>
            <a:r>
              <a:rPr lang="en-US" sz="3200" u="none" dirty="0">
                <a:solidFill>
                  <a:srgbClr val="233245"/>
                </a:solidFill>
                <a:latin typeface="Kollektif"/>
                <a:ea typeface="Kollektif"/>
                <a:cs typeface="Kollektif"/>
                <a:sym typeface="Wingdings" panose="05000000000000000000" pitchFamily="2" charset="2"/>
              </a:rPr>
              <a:t>R^2 </a:t>
            </a:r>
            <a:r>
              <a:rPr lang="en-US" sz="3200" dirty="0">
                <a:solidFill>
                  <a:srgbClr val="233245"/>
                </a:solidFill>
                <a:latin typeface="Kollektif"/>
                <a:ea typeface="Kollektif"/>
                <a:cs typeface="Kollektif"/>
                <a:sym typeface="Wingdings" panose="05000000000000000000" pitchFamily="2" charset="2"/>
              </a:rPr>
              <a:t> 2.8%</a:t>
            </a:r>
            <a:endParaRPr lang="en-US" sz="3200" u="none" dirty="0">
              <a:solidFill>
                <a:srgbClr val="233245"/>
              </a:solidFill>
              <a:latin typeface="Kollektif"/>
              <a:ea typeface="Kollektif"/>
              <a:cs typeface="Kollektif"/>
              <a:sym typeface="Kollektif"/>
            </a:endParaRPr>
          </a:p>
        </p:txBody>
      </p:sp>
      <p:pic>
        <p:nvPicPr>
          <p:cNvPr id="12" name="Picture 11">
            <a:extLst>
              <a:ext uri="{FF2B5EF4-FFF2-40B4-BE49-F238E27FC236}">
                <a16:creationId xmlns:a16="http://schemas.microsoft.com/office/drawing/2014/main" id="{125EE70E-91FA-337B-0EFF-0C77F6E2184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3164" y="3301534"/>
            <a:ext cx="10058400" cy="6803390"/>
          </a:xfrm>
          <a:prstGeom prst="rect">
            <a:avLst/>
          </a:prstGeom>
          <a:noFill/>
        </p:spPr>
      </p:pic>
      <p:pic>
        <p:nvPicPr>
          <p:cNvPr id="13" name="Picture 12">
            <a:extLst>
              <a:ext uri="{FF2B5EF4-FFF2-40B4-BE49-F238E27FC236}">
                <a16:creationId xmlns:a16="http://schemas.microsoft.com/office/drawing/2014/main" id="{DBAE5C9B-0E87-E1AC-00B9-0EC3FD43EB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4200" y="3301534"/>
            <a:ext cx="6580205" cy="3395696"/>
          </a:xfrm>
          <a:prstGeom prst="rect">
            <a:avLst/>
          </a:prstGeom>
        </p:spPr>
      </p:pic>
    </p:spTree>
    <p:extLst>
      <p:ext uri="{BB962C8B-B14F-4D97-AF65-F5344CB8AC3E}">
        <p14:creationId xmlns:p14="http://schemas.microsoft.com/office/powerpoint/2010/main" val="1028802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9A8C9"/>
        </a:solidFill>
        <a:effectLst/>
      </p:bgPr>
    </p:bg>
    <p:spTree>
      <p:nvGrpSpPr>
        <p:cNvPr id="1" name="">
          <a:extLst>
            <a:ext uri="{FF2B5EF4-FFF2-40B4-BE49-F238E27FC236}">
              <a16:creationId xmlns:a16="http://schemas.microsoft.com/office/drawing/2014/main" id="{769C7B1F-41FE-C75E-FB81-921FF7BED4E7}"/>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C8F6C698-FAC3-7D06-4CC9-8BED034CD4B9}"/>
              </a:ext>
            </a:extLst>
          </p:cNvPr>
          <p:cNvSpPr txBox="1"/>
          <p:nvPr/>
        </p:nvSpPr>
        <p:spPr>
          <a:xfrm>
            <a:off x="1028700" y="771525"/>
            <a:ext cx="6792574" cy="2769989"/>
          </a:xfrm>
          <a:prstGeom prst="rect">
            <a:avLst/>
          </a:prstGeom>
          <a:noFill/>
          <a:scene3d>
            <a:camera prst="orthographicFront"/>
            <a:lightRig rig="threePt" dir="t"/>
          </a:scene3d>
          <a:sp3d extrusionH="12700">
            <a:bevelT w="31750"/>
          </a:sp3d>
        </p:spPr>
        <p:txBody>
          <a:bodyPr lIns="0" tIns="0" rIns="0" bIns="0" rtlCol="0" anchor="t">
            <a:spAutoFit/>
          </a:bodyPr>
          <a:lstStyle/>
          <a:p>
            <a:pPr algn="l">
              <a:lnSpc>
                <a:spcPts val="10800"/>
              </a:lnSpc>
            </a:pPr>
            <a:r>
              <a:rPr lang="en-US" sz="9000" dirty="0">
                <a:solidFill>
                  <a:srgbClr val="E7593D"/>
                </a:solidFill>
                <a:latin typeface="Agrandir Black"/>
                <a:ea typeface="Agrandir Black"/>
                <a:cs typeface="Agrandir Black"/>
                <a:sym typeface="Agrandir Black"/>
              </a:rPr>
              <a:t>Linear Models</a:t>
            </a:r>
          </a:p>
        </p:txBody>
      </p:sp>
      <p:sp>
        <p:nvSpPr>
          <p:cNvPr id="5" name="TextBox 5">
            <a:extLst>
              <a:ext uri="{FF2B5EF4-FFF2-40B4-BE49-F238E27FC236}">
                <a16:creationId xmlns:a16="http://schemas.microsoft.com/office/drawing/2014/main" id="{F657F795-426E-7E46-751A-50922D29374C}"/>
              </a:ext>
            </a:extLst>
          </p:cNvPr>
          <p:cNvSpPr txBox="1"/>
          <p:nvPr/>
        </p:nvSpPr>
        <p:spPr>
          <a:xfrm>
            <a:off x="1009035" y="3924054"/>
            <a:ext cx="5492628" cy="376898"/>
          </a:xfrm>
          <a:prstGeom prst="rect">
            <a:avLst/>
          </a:prstGeom>
        </p:spPr>
        <p:txBody>
          <a:bodyPr lIns="0" tIns="0" rIns="0" bIns="0" rtlCol="0" anchor="t">
            <a:spAutoFit/>
          </a:bodyPr>
          <a:lstStyle/>
          <a:p>
            <a:pPr marL="0" lvl="0" indent="0" algn="l">
              <a:lnSpc>
                <a:spcPts val="2940"/>
              </a:lnSpc>
              <a:spcBef>
                <a:spcPct val="0"/>
              </a:spcBef>
            </a:pPr>
            <a:r>
              <a:rPr lang="en-US" sz="4000" b="1" u="none" dirty="0">
                <a:solidFill>
                  <a:srgbClr val="233245"/>
                </a:solidFill>
                <a:latin typeface="Kollektif Bold"/>
                <a:ea typeface="Kollektif Bold"/>
                <a:cs typeface="Kollektif Bold"/>
                <a:sym typeface="Kollektif Bold"/>
              </a:rPr>
              <a:t>TV SHOWS</a:t>
            </a:r>
          </a:p>
        </p:txBody>
      </p:sp>
      <p:sp>
        <p:nvSpPr>
          <p:cNvPr id="6" name="TextBox 6">
            <a:extLst>
              <a:ext uri="{FF2B5EF4-FFF2-40B4-BE49-F238E27FC236}">
                <a16:creationId xmlns:a16="http://schemas.microsoft.com/office/drawing/2014/main" id="{71E93E8A-FC3D-301E-C621-A303D94FF4B3}"/>
              </a:ext>
            </a:extLst>
          </p:cNvPr>
          <p:cNvSpPr txBox="1"/>
          <p:nvPr/>
        </p:nvSpPr>
        <p:spPr>
          <a:xfrm>
            <a:off x="1028700" y="4814085"/>
            <a:ext cx="6904302" cy="384721"/>
          </a:xfrm>
          <a:prstGeom prst="rect">
            <a:avLst/>
          </a:prstGeom>
        </p:spPr>
        <p:txBody>
          <a:bodyPr lIns="0" tIns="0" rIns="0" bIns="0" rtlCol="0" anchor="t">
            <a:spAutoFit/>
          </a:bodyPr>
          <a:lstStyle/>
          <a:p>
            <a:pPr marL="0" lvl="0" indent="0" algn="l">
              <a:lnSpc>
                <a:spcPts val="2940"/>
              </a:lnSpc>
              <a:spcBef>
                <a:spcPct val="0"/>
              </a:spcBef>
            </a:pPr>
            <a:r>
              <a:rPr lang="en-US" sz="3600" u="none" dirty="0">
                <a:solidFill>
                  <a:srgbClr val="233245"/>
                </a:solidFill>
                <a:latin typeface="Kollektif"/>
                <a:ea typeface="Kollektif"/>
                <a:cs typeface="Kollektif"/>
                <a:sym typeface="Kollektif"/>
              </a:rPr>
              <a:t>POPULATION ~ GENRE</a:t>
            </a:r>
          </a:p>
        </p:txBody>
      </p:sp>
      <p:pic>
        <p:nvPicPr>
          <p:cNvPr id="8" name="Picture 7">
            <a:extLst>
              <a:ext uri="{FF2B5EF4-FFF2-40B4-BE49-F238E27FC236}">
                <a16:creationId xmlns:a16="http://schemas.microsoft.com/office/drawing/2014/main" id="{3D02A10C-13F4-3B95-65E9-DA6690CE687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546892" y="8646"/>
            <a:ext cx="9741107" cy="10311538"/>
          </a:xfrm>
          <a:prstGeom prst="rect">
            <a:avLst/>
          </a:prstGeom>
        </p:spPr>
      </p:pic>
      <p:sp>
        <p:nvSpPr>
          <p:cNvPr id="9" name="TextBox 6">
            <a:extLst>
              <a:ext uri="{FF2B5EF4-FFF2-40B4-BE49-F238E27FC236}">
                <a16:creationId xmlns:a16="http://schemas.microsoft.com/office/drawing/2014/main" id="{182F7D9B-7D6D-C185-ACEC-DDC562959D86}"/>
              </a:ext>
            </a:extLst>
          </p:cNvPr>
          <p:cNvSpPr txBox="1"/>
          <p:nvPr/>
        </p:nvSpPr>
        <p:spPr>
          <a:xfrm>
            <a:off x="447288" y="5907120"/>
            <a:ext cx="6904302" cy="2391039"/>
          </a:xfrm>
          <a:prstGeom prst="rect">
            <a:avLst/>
          </a:prstGeom>
        </p:spPr>
        <p:txBody>
          <a:bodyPr lIns="0" tIns="0" rIns="0" bIns="0" rtlCol="0" anchor="t">
            <a:spAutoFit/>
          </a:bodyPr>
          <a:lstStyle/>
          <a:p>
            <a:pPr marL="571500" lvl="0" indent="-571500" algn="l">
              <a:lnSpc>
                <a:spcPct val="150000"/>
              </a:lnSpc>
              <a:spcBef>
                <a:spcPct val="0"/>
              </a:spcBef>
              <a:buFont typeface="Arial" panose="020B0604020202020204" pitchFamily="34" charset="0"/>
              <a:buChar char="•"/>
            </a:pPr>
            <a:r>
              <a:rPr lang="en-US" sz="3600" u="none" dirty="0">
                <a:solidFill>
                  <a:srgbClr val="F15E3D"/>
                </a:solidFill>
                <a:latin typeface="Kollektif"/>
                <a:ea typeface="Kollektif"/>
                <a:cs typeface="Kollektif"/>
                <a:sym typeface="Kollektif"/>
              </a:rPr>
              <a:t>R^2 value </a:t>
            </a:r>
            <a:r>
              <a:rPr lang="en-US" sz="3600" u="none" dirty="0">
                <a:solidFill>
                  <a:srgbClr val="F15E3D"/>
                </a:solidFill>
                <a:latin typeface="Kollektif"/>
                <a:ea typeface="Kollektif"/>
                <a:cs typeface="Kollektif"/>
                <a:sym typeface="Wingdings" panose="05000000000000000000" pitchFamily="2" charset="2"/>
              </a:rPr>
              <a:t> </a:t>
            </a:r>
            <a:r>
              <a:rPr lang="en-US" sz="3600" dirty="0">
                <a:solidFill>
                  <a:srgbClr val="F15E3D"/>
                </a:solidFill>
                <a:latin typeface="Kollektif"/>
                <a:ea typeface="Kollektif"/>
                <a:cs typeface="Kollektif"/>
                <a:sym typeface="Wingdings" panose="05000000000000000000" pitchFamily="2" charset="2"/>
              </a:rPr>
              <a:t>2.6</a:t>
            </a:r>
            <a:r>
              <a:rPr lang="en-US" sz="3600" u="none" dirty="0">
                <a:solidFill>
                  <a:srgbClr val="F15E3D"/>
                </a:solidFill>
                <a:latin typeface="Kollektif"/>
                <a:ea typeface="Kollektif"/>
                <a:cs typeface="Kollektif"/>
                <a:sym typeface="Wingdings" panose="05000000000000000000" pitchFamily="2" charset="2"/>
              </a:rPr>
              <a:t>% </a:t>
            </a:r>
          </a:p>
          <a:p>
            <a:pPr marL="571500" lvl="0" indent="-571500" algn="l">
              <a:lnSpc>
                <a:spcPct val="150000"/>
              </a:lnSpc>
              <a:spcBef>
                <a:spcPct val="0"/>
              </a:spcBef>
              <a:buFont typeface="Arial" panose="020B0604020202020204" pitchFamily="34" charset="0"/>
              <a:buChar char="•"/>
            </a:pPr>
            <a:r>
              <a:rPr lang="en-US" sz="3600" dirty="0">
                <a:solidFill>
                  <a:srgbClr val="F15E3D"/>
                </a:solidFill>
                <a:latin typeface="Kollektif"/>
                <a:ea typeface="Kollektif"/>
                <a:cs typeface="Kollektif"/>
                <a:sym typeface="Wingdings" panose="05000000000000000000" pitchFamily="2" charset="2"/>
              </a:rPr>
              <a:t>Does help in direct comparison between the genre popularities</a:t>
            </a:r>
            <a:endParaRPr lang="en-US" sz="3600" u="none" dirty="0">
              <a:solidFill>
                <a:srgbClr val="F15E3D"/>
              </a:solidFill>
              <a:latin typeface="Kollektif"/>
              <a:ea typeface="Kollektif"/>
              <a:cs typeface="Kollektif"/>
              <a:sym typeface="Kollektif"/>
            </a:endParaRPr>
          </a:p>
        </p:txBody>
      </p:sp>
    </p:spTree>
    <p:extLst>
      <p:ext uri="{BB962C8B-B14F-4D97-AF65-F5344CB8AC3E}">
        <p14:creationId xmlns:p14="http://schemas.microsoft.com/office/powerpoint/2010/main" val="2542838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9A8C9"/>
        </a:solidFill>
        <a:effectLst/>
      </p:bgPr>
    </p:bg>
    <p:spTree>
      <p:nvGrpSpPr>
        <p:cNvPr id="1" name="">
          <a:extLst>
            <a:ext uri="{FF2B5EF4-FFF2-40B4-BE49-F238E27FC236}">
              <a16:creationId xmlns:a16="http://schemas.microsoft.com/office/drawing/2014/main" id="{F453AD83-1561-2F61-510A-ED0725698ED4}"/>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CEF7293D-9E53-7C8D-6298-B7C0E1B37C58}"/>
              </a:ext>
            </a:extLst>
          </p:cNvPr>
          <p:cNvSpPr txBox="1"/>
          <p:nvPr/>
        </p:nvSpPr>
        <p:spPr>
          <a:xfrm>
            <a:off x="1028700" y="771525"/>
            <a:ext cx="10934700" cy="1384995"/>
          </a:xfrm>
          <a:prstGeom prst="rect">
            <a:avLst/>
          </a:prstGeom>
        </p:spPr>
        <p:txBody>
          <a:bodyPr wrap="square" lIns="0" tIns="0" rIns="0" bIns="0" rtlCol="0" anchor="t">
            <a:spAutoFit/>
          </a:bodyPr>
          <a:lstStyle/>
          <a:p>
            <a:pPr algn="l">
              <a:lnSpc>
                <a:spcPts val="10800"/>
              </a:lnSpc>
            </a:pPr>
            <a:r>
              <a:rPr lang="en-US" sz="9000" dirty="0">
                <a:solidFill>
                  <a:srgbClr val="F15E3D"/>
                </a:solidFill>
                <a:latin typeface="Agrandir Black"/>
                <a:ea typeface="Agrandir Black"/>
                <a:cs typeface="Agrandir Black"/>
                <a:sym typeface="Agrandir Black"/>
              </a:rPr>
              <a:t>Linear Models</a:t>
            </a:r>
          </a:p>
        </p:txBody>
      </p:sp>
      <p:sp>
        <p:nvSpPr>
          <p:cNvPr id="5" name="TextBox 5">
            <a:extLst>
              <a:ext uri="{FF2B5EF4-FFF2-40B4-BE49-F238E27FC236}">
                <a16:creationId xmlns:a16="http://schemas.microsoft.com/office/drawing/2014/main" id="{EAF3BA1C-BD19-9934-CD17-292098876850}"/>
              </a:ext>
            </a:extLst>
          </p:cNvPr>
          <p:cNvSpPr txBox="1"/>
          <p:nvPr/>
        </p:nvSpPr>
        <p:spPr>
          <a:xfrm>
            <a:off x="10515600" y="1482457"/>
            <a:ext cx="5492628" cy="376898"/>
          </a:xfrm>
          <a:prstGeom prst="rect">
            <a:avLst/>
          </a:prstGeom>
        </p:spPr>
        <p:txBody>
          <a:bodyPr lIns="0" tIns="0" rIns="0" bIns="0" rtlCol="0" anchor="t">
            <a:spAutoFit/>
          </a:bodyPr>
          <a:lstStyle/>
          <a:p>
            <a:pPr marL="0" lvl="0" indent="0" algn="l">
              <a:lnSpc>
                <a:spcPts val="2940"/>
              </a:lnSpc>
              <a:spcBef>
                <a:spcPct val="0"/>
              </a:spcBef>
            </a:pPr>
            <a:r>
              <a:rPr lang="en-US" sz="4000" b="1" u="none" dirty="0">
                <a:solidFill>
                  <a:srgbClr val="233245"/>
                </a:solidFill>
                <a:latin typeface="Kollektif Bold"/>
                <a:ea typeface="Kollektif Bold"/>
                <a:cs typeface="Kollektif Bold"/>
                <a:sym typeface="Kollektif Bold"/>
              </a:rPr>
              <a:t>TV SHOWS</a:t>
            </a:r>
          </a:p>
        </p:txBody>
      </p:sp>
      <p:sp>
        <p:nvSpPr>
          <p:cNvPr id="6" name="TextBox 6">
            <a:extLst>
              <a:ext uri="{FF2B5EF4-FFF2-40B4-BE49-F238E27FC236}">
                <a16:creationId xmlns:a16="http://schemas.microsoft.com/office/drawing/2014/main" id="{67764BB5-8F0B-DCBC-685B-C1BA2EA21018}"/>
              </a:ext>
            </a:extLst>
          </p:cNvPr>
          <p:cNvSpPr txBox="1"/>
          <p:nvPr/>
        </p:nvSpPr>
        <p:spPr>
          <a:xfrm>
            <a:off x="1033616" y="2683967"/>
            <a:ext cx="6904302" cy="384721"/>
          </a:xfrm>
          <a:prstGeom prst="rect">
            <a:avLst/>
          </a:prstGeom>
        </p:spPr>
        <p:txBody>
          <a:bodyPr lIns="0" tIns="0" rIns="0" bIns="0" rtlCol="0" anchor="t">
            <a:spAutoFit/>
          </a:bodyPr>
          <a:lstStyle/>
          <a:p>
            <a:pPr marL="0" lvl="0" indent="0" algn="l">
              <a:lnSpc>
                <a:spcPts val="2940"/>
              </a:lnSpc>
              <a:spcBef>
                <a:spcPct val="0"/>
              </a:spcBef>
            </a:pPr>
            <a:r>
              <a:rPr lang="en-US" sz="3600" u="none" dirty="0">
                <a:solidFill>
                  <a:srgbClr val="233245"/>
                </a:solidFill>
                <a:latin typeface="Kollektif"/>
                <a:ea typeface="Kollektif"/>
                <a:cs typeface="Kollektif"/>
                <a:sym typeface="Kollektif"/>
              </a:rPr>
              <a:t>POPULATION ~ RELEASE YEAR</a:t>
            </a:r>
          </a:p>
        </p:txBody>
      </p:sp>
      <p:sp>
        <p:nvSpPr>
          <p:cNvPr id="9" name="TextBox 6">
            <a:extLst>
              <a:ext uri="{FF2B5EF4-FFF2-40B4-BE49-F238E27FC236}">
                <a16:creationId xmlns:a16="http://schemas.microsoft.com/office/drawing/2014/main" id="{09A9FE2D-B098-7164-6375-01752051DF8E}"/>
              </a:ext>
            </a:extLst>
          </p:cNvPr>
          <p:cNvSpPr txBox="1"/>
          <p:nvPr/>
        </p:nvSpPr>
        <p:spPr>
          <a:xfrm>
            <a:off x="10969495" y="7208920"/>
            <a:ext cx="6904302" cy="2390911"/>
          </a:xfrm>
          <a:prstGeom prst="rect">
            <a:avLst/>
          </a:prstGeom>
        </p:spPr>
        <p:txBody>
          <a:bodyPr lIns="0" tIns="0" rIns="0" bIns="0" rtlCol="0" anchor="t">
            <a:spAutoFit/>
          </a:bodyPr>
          <a:lstStyle/>
          <a:p>
            <a:pPr marL="571500" lvl="0" indent="-571500" algn="l">
              <a:lnSpc>
                <a:spcPct val="150000"/>
              </a:lnSpc>
              <a:spcBef>
                <a:spcPct val="0"/>
              </a:spcBef>
              <a:buFont typeface="Arial" panose="020B0604020202020204" pitchFamily="34" charset="0"/>
              <a:buChar char="•"/>
            </a:pPr>
            <a:r>
              <a:rPr lang="en-US" sz="3600" dirty="0">
                <a:solidFill>
                  <a:srgbClr val="233245"/>
                </a:solidFill>
                <a:latin typeface="Kollektif"/>
                <a:ea typeface="Kollektif"/>
                <a:cs typeface="Kollektif"/>
                <a:sym typeface="Kollektif"/>
              </a:rPr>
              <a:t>Upward slope </a:t>
            </a:r>
            <a:r>
              <a:rPr lang="en-US" sz="3600" dirty="0">
                <a:solidFill>
                  <a:srgbClr val="233245"/>
                </a:solidFill>
                <a:latin typeface="Kollektif"/>
                <a:ea typeface="Kollektif"/>
                <a:cs typeface="Kollektif"/>
                <a:sym typeface="Wingdings" panose="05000000000000000000" pitchFamily="2" charset="2"/>
              </a:rPr>
              <a:t> 0.03</a:t>
            </a:r>
          </a:p>
          <a:p>
            <a:pPr marL="571500" lvl="0" indent="-571500" algn="l">
              <a:lnSpc>
                <a:spcPct val="150000"/>
              </a:lnSpc>
              <a:spcBef>
                <a:spcPct val="0"/>
              </a:spcBef>
              <a:buFont typeface="Arial" panose="020B0604020202020204" pitchFamily="34" charset="0"/>
              <a:buChar char="•"/>
            </a:pPr>
            <a:r>
              <a:rPr lang="en-US" sz="3600" u="none" dirty="0">
                <a:solidFill>
                  <a:srgbClr val="233245"/>
                </a:solidFill>
                <a:latin typeface="Kollektif"/>
                <a:ea typeface="Kollektif"/>
                <a:cs typeface="Kollektif"/>
                <a:sym typeface="Wingdings" panose="05000000000000000000" pitchFamily="2" charset="2"/>
              </a:rPr>
              <a:t>2000-202</a:t>
            </a:r>
            <a:r>
              <a:rPr lang="en-US" sz="3600" dirty="0">
                <a:solidFill>
                  <a:srgbClr val="233245"/>
                </a:solidFill>
                <a:latin typeface="Kollektif"/>
                <a:ea typeface="Kollektif"/>
                <a:cs typeface="Kollektif"/>
                <a:sym typeface="Wingdings" panose="05000000000000000000" pitchFamily="2" charset="2"/>
              </a:rPr>
              <a:t>0  wider spread</a:t>
            </a:r>
          </a:p>
          <a:p>
            <a:pPr marL="571500" lvl="0" indent="-571500" algn="l">
              <a:lnSpc>
                <a:spcPct val="150000"/>
              </a:lnSpc>
              <a:spcBef>
                <a:spcPct val="0"/>
              </a:spcBef>
              <a:buFont typeface="Arial" panose="020B0604020202020204" pitchFamily="34" charset="0"/>
              <a:buChar char="•"/>
            </a:pPr>
            <a:r>
              <a:rPr lang="en-US" sz="3600" u="none" dirty="0">
                <a:solidFill>
                  <a:srgbClr val="233245"/>
                </a:solidFill>
                <a:latin typeface="Kollektif"/>
                <a:ea typeface="Kollektif"/>
                <a:cs typeface="Kollektif"/>
                <a:sym typeface="Wingdings" panose="05000000000000000000" pitchFamily="2" charset="2"/>
              </a:rPr>
              <a:t>R^2 </a:t>
            </a:r>
            <a:r>
              <a:rPr lang="en-US" sz="3600" dirty="0">
                <a:solidFill>
                  <a:srgbClr val="233245"/>
                </a:solidFill>
                <a:latin typeface="Kollektif"/>
                <a:ea typeface="Kollektif"/>
                <a:cs typeface="Kollektif"/>
                <a:sym typeface="Wingdings" panose="05000000000000000000" pitchFamily="2" charset="2"/>
              </a:rPr>
              <a:t> 2.2%</a:t>
            </a:r>
            <a:endParaRPr lang="en-US" sz="3600" u="none" dirty="0">
              <a:solidFill>
                <a:srgbClr val="233245"/>
              </a:solidFill>
              <a:latin typeface="Kollektif"/>
              <a:ea typeface="Kollektif"/>
              <a:cs typeface="Kollektif"/>
              <a:sym typeface="Kollektif"/>
            </a:endParaRPr>
          </a:p>
        </p:txBody>
      </p:sp>
      <p:pic>
        <p:nvPicPr>
          <p:cNvPr id="2" name="Picture 1">
            <a:extLst>
              <a:ext uri="{FF2B5EF4-FFF2-40B4-BE49-F238E27FC236}">
                <a16:creationId xmlns:a16="http://schemas.microsoft.com/office/drawing/2014/main" id="{B7044662-AD9D-2988-0E55-1F2FCF529F7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auto">
          <a:xfrm>
            <a:off x="561544" y="3234952"/>
            <a:ext cx="9954056" cy="6400521"/>
          </a:xfrm>
          <a:prstGeom prst="rect">
            <a:avLst/>
          </a:prstGeom>
          <a:noFill/>
        </p:spPr>
      </p:pic>
      <p:pic>
        <p:nvPicPr>
          <p:cNvPr id="3" name="Picture 2">
            <a:extLst>
              <a:ext uri="{FF2B5EF4-FFF2-40B4-BE49-F238E27FC236}">
                <a16:creationId xmlns:a16="http://schemas.microsoft.com/office/drawing/2014/main" id="{CB7766CC-0063-B983-0311-1DEF0BF957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742547" y="3226884"/>
            <a:ext cx="7358197" cy="3833232"/>
          </a:xfrm>
          <a:prstGeom prst="rect">
            <a:avLst/>
          </a:prstGeom>
        </p:spPr>
      </p:pic>
    </p:spTree>
    <p:extLst>
      <p:ext uri="{BB962C8B-B14F-4D97-AF65-F5344CB8AC3E}">
        <p14:creationId xmlns:p14="http://schemas.microsoft.com/office/powerpoint/2010/main" val="3729178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9A8C9"/>
        </a:solidFill>
        <a:effectLst/>
      </p:bgPr>
    </p:bg>
    <p:spTree>
      <p:nvGrpSpPr>
        <p:cNvPr id="1" name="">
          <a:extLst>
            <a:ext uri="{FF2B5EF4-FFF2-40B4-BE49-F238E27FC236}">
              <a16:creationId xmlns:a16="http://schemas.microsoft.com/office/drawing/2014/main" id="{183958A0-9B8D-48A1-1973-D82512D38EB5}"/>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5F2DE47C-DC81-DF92-8101-9990D71EE2E9}"/>
              </a:ext>
            </a:extLst>
          </p:cNvPr>
          <p:cNvSpPr txBox="1"/>
          <p:nvPr/>
        </p:nvSpPr>
        <p:spPr>
          <a:xfrm>
            <a:off x="1028700" y="771525"/>
            <a:ext cx="10934700" cy="1384995"/>
          </a:xfrm>
          <a:prstGeom prst="rect">
            <a:avLst/>
          </a:prstGeom>
        </p:spPr>
        <p:txBody>
          <a:bodyPr wrap="square" lIns="0" tIns="0" rIns="0" bIns="0" rtlCol="0" anchor="t">
            <a:spAutoFit/>
          </a:bodyPr>
          <a:lstStyle/>
          <a:p>
            <a:pPr algn="l">
              <a:lnSpc>
                <a:spcPts val="10800"/>
              </a:lnSpc>
            </a:pPr>
            <a:r>
              <a:rPr lang="en-US" sz="9000" dirty="0">
                <a:solidFill>
                  <a:srgbClr val="F15E3D"/>
                </a:solidFill>
                <a:latin typeface="Agrandir Black"/>
                <a:ea typeface="Agrandir Black"/>
                <a:cs typeface="Agrandir Black"/>
                <a:sym typeface="Agrandir Black"/>
              </a:rPr>
              <a:t>Linear Models</a:t>
            </a:r>
          </a:p>
        </p:txBody>
      </p:sp>
      <p:sp>
        <p:nvSpPr>
          <p:cNvPr id="5" name="TextBox 5">
            <a:extLst>
              <a:ext uri="{FF2B5EF4-FFF2-40B4-BE49-F238E27FC236}">
                <a16:creationId xmlns:a16="http://schemas.microsoft.com/office/drawing/2014/main" id="{A61EF686-3ECE-3D00-CB55-7A8DEE338734}"/>
              </a:ext>
            </a:extLst>
          </p:cNvPr>
          <p:cNvSpPr txBox="1"/>
          <p:nvPr/>
        </p:nvSpPr>
        <p:spPr>
          <a:xfrm>
            <a:off x="10515600" y="1482457"/>
            <a:ext cx="5492628" cy="376898"/>
          </a:xfrm>
          <a:prstGeom prst="rect">
            <a:avLst/>
          </a:prstGeom>
        </p:spPr>
        <p:txBody>
          <a:bodyPr lIns="0" tIns="0" rIns="0" bIns="0" rtlCol="0" anchor="t">
            <a:spAutoFit/>
          </a:bodyPr>
          <a:lstStyle/>
          <a:p>
            <a:pPr marL="0" lvl="0" indent="0" algn="l">
              <a:lnSpc>
                <a:spcPts val="2940"/>
              </a:lnSpc>
              <a:spcBef>
                <a:spcPct val="0"/>
              </a:spcBef>
            </a:pPr>
            <a:r>
              <a:rPr lang="en-US" sz="4000" b="1" u="none" dirty="0">
                <a:solidFill>
                  <a:srgbClr val="233245"/>
                </a:solidFill>
                <a:latin typeface="Kollektif Bold"/>
                <a:ea typeface="Kollektif Bold"/>
                <a:cs typeface="Kollektif Bold"/>
                <a:sym typeface="Kollektif Bold"/>
              </a:rPr>
              <a:t>TV SHOWS</a:t>
            </a:r>
          </a:p>
        </p:txBody>
      </p:sp>
      <p:sp>
        <p:nvSpPr>
          <p:cNvPr id="6" name="TextBox 6">
            <a:extLst>
              <a:ext uri="{FF2B5EF4-FFF2-40B4-BE49-F238E27FC236}">
                <a16:creationId xmlns:a16="http://schemas.microsoft.com/office/drawing/2014/main" id="{7AEA5BE9-BB84-8705-70F7-C036A95A1223}"/>
              </a:ext>
            </a:extLst>
          </p:cNvPr>
          <p:cNvSpPr txBox="1"/>
          <p:nvPr/>
        </p:nvSpPr>
        <p:spPr>
          <a:xfrm>
            <a:off x="1033616" y="2683967"/>
            <a:ext cx="6904302" cy="756617"/>
          </a:xfrm>
          <a:prstGeom prst="rect">
            <a:avLst/>
          </a:prstGeom>
        </p:spPr>
        <p:txBody>
          <a:bodyPr lIns="0" tIns="0" rIns="0" bIns="0" rtlCol="0" anchor="t">
            <a:spAutoFit/>
          </a:bodyPr>
          <a:lstStyle/>
          <a:p>
            <a:pPr marL="0" lvl="0" indent="0" algn="l">
              <a:lnSpc>
                <a:spcPts val="2940"/>
              </a:lnSpc>
              <a:spcBef>
                <a:spcPct val="0"/>
              </a:spcBef>
            </a:pPr>
            <a:r>
              <a:rPr lang="en-US" sz="3600" u="none" dirty="0">
                <a:solidFill>
                  <a:srgbClr val="233245"/>
                </a:solidFill>
                <a:latin typeface="Kollektif"/>
                <a:ea typeface="Kollektif"/>
                <a:cs typeface="Kollektif"/>
                <a:sym typeface="Kollektif"/>
              </a:rPr>
              <a:t>POPULATION ~ NO. </a:t>
            </a:r>
            <a:r>
              <a:rPr lang="en-US" sz="3600" dirty="0">
                <a:solidFill>
                  <a:srgbClr val="233245"/>
                </a:solidFill>
                <a:latin typeface="Kollektif"/>
                <a:ea typeface="Kollektif"/>
                <a:cs typeface="Kollektif"/>
                <a:sym typeface="Kollektif"/>
              </a:rPr>
              <a:t>SEASONS</a:t>
            </a:r>
          </a:p>
          <a:p>
            <a:pPr marL="0" lvl="0" indent="0" algn="l">
              <a:lnSpc>
                <a:spcPts val="2940"/>
              </a:lnSpc>
              <a:spcBef>
                <a:spcPct val="0"/>
              </a:spcBef>
            </a:pPr>
            <a:endParaRPr lang="en-US" sz="3600" u="none" dirty="0">
              <a:solidFill>
                <a:srgbClr val="233245"/>
              </a:solidFill>
              <a:latin typeface="Kollektif"/>
              <a:ea typeface="Kollektif"/>
              <a:cs typeface="Kollektif"/>
              <a:sym typeface="Kollektif"/>
            </a:endParaRPr>
          </a:p>
        </p:txBody>
      </p:sp>
      <p:sp>
        <p:nvSpPr>
          <p:cNvPr id="9" name="TextBox 6">
            <a:extLst>
              <a:ext uri="{FF2B5EF4-FFF2-40B4-BE49-F238E27FC236}">
                <a16:creationId xmlns:a16="http://schemas.microsoft.com/office/drawing/2014/main" id="{AE753078-BBFE-BC0B-CE22-C50B5F7B8634}"/>
              </a:ext>
            </a:extLst>
          </p:cNvPr>
          <p:cNvSpPr txBox="1"/>
          <p:nvPr/>
        </p:nvSpPr>
        <p:spPr>
          <a:xfrm>
            <a:off x="10969495" y="7208920"/>
            <a:ext cx="6904302" cy="1559914"/>
          </a:xfrm>
          <a:prstGeom prst="rect">
            <a:avLst/>
          </a:prstGeom>
        </p:spPr>
        <p:txBody>
          <a:bodyPr lIns="0" tIns="0" rIns="0" bIns="0" rtlCol="0" anchor="t">
            <a:spAutoFit/>
          </a:bodyPr>
          <a:lstStyle/>
          <a:p>
            <a:pPr marL="571500" lvl="0" indent="-571500" algn="l">
              <a:lnSpc>
                <a:spcPct val="150000"/>
              </a:lnSpc>
              <a:spcBef>
                <a:spcPct val="0"/>
              </a:spcBef>
              <a:buFont typeface="Arial" panose="020B0604020202020204" pitchFamily="34" charset="0"/>
              <a:buChar char="•"/>
            </a:pPr>
            <a:r>
              <a:rPr lang="en-US" sz="3600" dirty="0">
                <a:solidFill>
                  <a:srgbClr val="233245"/>
                </a:solidFill>
                <a:latin typeface="Kollektif"/>
                <a:ea typeface="Kollektif"/>
                <a:cs typeface="Kollektif"/>
                <a:sym typeface="Kollektif"/>
              </a:rPr>
              <a:t>Downward slope </a:t>
            </a:r>
            <a:r>
              <a:rPr lang="en-US" sz="3600" dirty="0">
                <a:solidFill>
                  <a:srgbClr val="233245"/>
                </a:solidFill>
                <a:latin typeface="Kollektif"/>
                <a:ea typeface="Kollektif"/>
                <a:cs typeface="Kollektif"/>
                <a:sym typeface="Wingdings" panose="05000000000000000000" pitchFamily="2" charset="2"/>
              </a:rPr>
              <a:t> -0.07</a:t>
            </a:r>
          </a:p>
          <a:p>
            <a:pPr marL="571500" lvl="0" indent="-571500" algn="l">
              <a:lnSpc>
                <a:spcPct val="150000"/>
              </a:lnSpc>
              <a:spcBef>
                <a:spcPct val="0"/>
              </a:spcBef>
              <a:buFont typeface="Arial" panose="020B0604020202020204" pitchFamily="34" charset="0"/>
              <a:buChar char="•"/>
            </a:pPr>
            <a:r>
              <a:rPr lang="en-US" sz="3600" u="none" dirty="0">
                <a:solidFill>
                  <a:srgbClr val="233245"/>
                </a:solidFill>
                <a:latin typeface="Kollektif"/>
                <a:ea typeface="Kollektif"/>
                <a:cs typeface="Kollektif"/>
                <a:sym typeface="Wingdings" panose="05000000000000000000" pitchFamily="2" charset="2"/>
              </a:rPr>
              <a:t>R^2 </a:t>
            </a:r>
            <a:r>
              <a:rPr lang="en-US" sz="3600" dirty="0">
                <a:solidFill>
                  <a:srgbClr val="233245"/>
                </a:solidFill>
                <a:latin typeface="Kollektif"/>
                <a:ea typeface="Kollektif"/>
                <a:cs typeface="Kollektif"/>
                <a:sym typeface="Wingdings" panose="05000000000000000000" pitchFamily="2" charset="2"/>
              </a:rPr>
              <a:t> 3%</a:t>
            </a:r>
            <a:endParaRPr lang="en-US" sz="3600" u="none" dirty="0">
              <a:solidFill>
                <a:srgbClr val="233245"/>
              </a:solidFill>
              <a:latin typeface="Kollektif"/>
              <a:ea typeface="Kollektif"/>
              <a:cs typeface="Kollektif"/>
              <a:sym typeface="Kollektif"/>
            </a:endParaRPr>
          </a:p>
        </p:txBody>
      </p:sp>
      <p:pic>
        <p:nvPicPr>
          <p:cNvPr id="2" name="Picture 1">
            <a:extLst>
              <a:ext uri="{FF2B5EF4-FFF2-40B4-BE49-F238E27FC236}">
                <a16:creationId xmlns:a16="http://schemas.microsoft.com/office/drawing/2014/main" id="{71A2FF31-78D3-67CB-D845-4A8D6F5EE18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auto">
          <a:xfrm>
            <a:off x="561544" y="3235012"/>
            <a:ext cx="9954056" cy="6400401"/>
          </a:xfrm>
          <a:prstGeom prst="rect">
            <a:avLst/>
          </a:prstGeom>
          <a:noFill/>
        </p:spPr>
      </p:pic>
      <p:pic>
        <p:nvPicPr>
          <p:cNvPr id="3" name="Picture 2">
            <a:extLst>
              <a:ext uri="{FF2B5EF4-FFF2-40B4-BE49-F238E27FC236}">
                <a16:creationId xmlns:a16="http://schemas.microsoft.com/office/drawing/2014/main" id="{15E89909-7313-08F7-C81A-E1685D91C1C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915640" y="3226884"/>
            <a:ext cx="7012010" cy="3833232"/>
          </a:xfrm>
          <a:prstGeom prst="rect">
            <a:avLst/>
          </a:prstGeom>
        </p:spPr>
      </p:pic>
    </p:spTree>
    <p:extLst>
      <p:ext uri="{BB962C8B-B14F-4D97-AF65-F5344CB8AC3E}">
        <p14:creationId xmlns:p14="http://schemas.microsoft.com/office/powerpoint/2010/main" val="16639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9A8C9"/>
        </a:solidFill>
        <a:effectLst/>
      </p:bgPr>
    </p:bg>
    <p:spTree>
      <p:nvGrpSpPr>
        <p:cNvPr id="1" name="">
          <a:extLst>
            <a:ext uri="{FF2B5EF4-FFF2-40B4-BE49-F238E27FC236}">
              <a16:creationId xmlns:a16="http://schemas.microsoft.com/office/drawing/2014/main" id="{ADD82C27-D829-6CB2-3B84-AEA16E1AC734}"/>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30344BC7-70EF-BAEB-D9CF-45794501ACC4}"/>
              </a:ext>
            </a:extLst>
          </p:cNvPr>
          <p:cNvSpPr txBox="1"/>
          <p:nvPr/>
        </p:nvSpPr>
        <p:spPr>
          <a:xfrm>
            <a:off x="1028700" y="771525"/>
            <a:ext cx="10934700" cy="1384995"/>
          </a:xfrm>
          <a:prstGeom prst="rect">
            <a:avLst/>
          </a:prstGeom>
        </p:spPr>
        <p:txBody>
          <a:bodyPr wrap="square" lIns="0" tIns="0" rIns="0" bIns="0" rtlCol="0" anchor="t">
            <a:spAutoFit/>
          </a:bodyPr>
          <a:lstStyle/>
          <a:p>
            <a:pPr algn="l">
              <a:lnSpc>
                <a:spcPts val="10800"/>
              </a:lnSpc>
            </a:pPr>
            <a:r>
              <a:rPr lang="en-US" sz="9000" dirty="0">
                <a:solidFill>
                  <a:srgbClr val="F15E3D"/>
                </a:solidFill>
                <a:latin typeface="Agrandir Black"/>
                <a:ea typeface="Agrandir Black"/>
                <a:cs typeface="Agrandir Black"/>
                <a:sym typeface="Agrandir Black"/>
              </a:rPr>
              <a:t>Linear Models</a:t>
            </a:r>
          </a:p>
        </p:txBody>
      </p:sp>
      <p:sp>
        <p:nvSpPr>
          <p:cNvPr id="5" name="TextBox 5">
            <a:extLst>
              <a:ext uri="{FF2B5EF4-FFF2-40B4-BE49-F238E27FC236}">
                <a16:creationId xmlns:a16="http://schemas.microsoft.com/office/drawing/2014/main" id="{CC75699C-CB7E-9E22-5E72-7E1A6F4B89AD}"/>
              </a:ext>
            </a:extLst>
          </p:cNvPr>
          <p:cNvSpPr txBox="1"/>
          <p:nvPr/>
        </p:nvSpPr>
        <p:spPr>
          <a:xfrm>
            <a:off x="10515600" y="1482457"/>
            <a:ext cx="5492628" cy="376898"/>
          </a:xfrm>
          <a:prstGeom prst="rect">
            <a:avLst/>
          </a:prstGeom>
        </p:spPr>
        <p:txBody>
          <a:bodyPr lIns="0" tIns="0" rIns="0" bIns="0" rtlCol="0" anchor="t">
            <a:spAutoFit/>
          </a:bodyPr>
          <a:lstStyle/>
          <a:p>
            <a:pPr marL="0" lvl="0" indent="0" algn="l">
              <a:lnSpc>
                <a:spcPts val="2940"/>
              </a:lnSpc>
              <a:spcBef>
                <a:spcPct val="0"/>
              </a:spcBef>
            </a:pPr>
            <a:r>
              <a:rPr lang="en-US" sz="4000" b="1" u="none" dirty="0">
                <a:solidFill>
                  <a:srgbClr val="233245"/>
                </a:solidFill>
                <a:latin typeface="Kollektif Bold"/>
                <a:ea typeface="Kollektif Bold"/>
                <a:cs typeface="Kollektif Bold"/>
                <a:sym typeface="Kollektif Bold"/>
              </a:rPr>
              <a:t>TV SHOWS</a:t>
            </a:r>
          </a:p>
        </p:txBody>
      </p:sp>
      <p:sp>
        <p:nvSpPr>
          <p:cNvPr id="6" name="TextBox 6">
            <a:extLst>
              <a:ext uri="{FF2B5EF4-FFF2-40B4-BE49-F238E27FC236}">
                <a16:creationId xmlns:a16="http://schemas.microsoft.com/office/drawing/2014/main" id="{CF4406E4-055A-7EAD-69CB-99211DEECCE6}"/>
              </a:ext>
            </a:extLst>
          </p:cNvPr>
          <p:cNvSpPr txBox="1"/>
          <p:nvPr/>
        </p:nvSpPr>
        <p:spPr>
          <a:xfrm>
            <a:off x="1033616" y="2683967"/>
            <a:ext cx="6904302" cy="756617"/>
          </a:xfrm>
          <a:prstGeom prst="rect">
            <a:avLst/>
          </a:prstGeom>
        </p:spPr>
        <p:txBody>
          <a:bodyPr lIns="0" tIns="0" rIns="0" bIns="0" rtlCol="0" anchor="t">
            <a:spAutoFit/>
          </a:bodyPr>
          <a:lstStyle/>
          <a:p>
            <a:pPr marL="0" lvl="0" indent="0" algn="l">
              <a:lnSpc>
                <a:spcPts val="2940"/>
              </a:lnSpc>
              <a:spcBef>
                <a:spcPct val="0"/>
              </a:spcBef>
            </a:pPr>
            <a:r>
              <a:rPr lang="en-US" sz="3600" u="none" dirty="0">
                <a:solidFill>
                  <a:srgbClr val="233245"/>
                </a:solidFill>
                <a:latin typeface="Kollektif"/>
                <a:ea typeface="Kollektif"/>
                <a:cs typeface="Kollektif"/>
                <a:sym typeface="Kollektif"/>
              </a:rPr>
              <a:t>POPULATION ~ NO. </a:t>
            </a:r>
            <a:r>
              <a:rPr lang="en-US" sz="3600" dirty="0">
                <a:solidFill>
                  <a:srgbClr val="233245"/>
                </a:solidFill>
                <a:latin typeface="Kollektif"/>
                <a:ea typeface="Kollektif"/>
                <a:cs typeface="Kollektif"/>
                <a:sym typeface="Kollektif"/>
              </a:rPr>
              <a:t>SEASONS</a:t>
            </a:r>
          </a:p>
          <a:p>
            <a:pPr marL="0" lvl="0" indent="0" algn="l">
              <a:lnSpc>
                <a:spcPts val="2940"/>
              </a:lnSpc>
              <a:spcBef>
                <a:spcPct val="0"/>
              </a:spcBef>
            </a:pPr>
            <a:endParaRPr lang="en-US" sz="3600" u="none" dirty="0">
              <a:solidFill>
                <a:srgbClr val="233245"/>
              </a:solidFill>
              <a:latin typeface="Kollektif"/>
              <a:ea typeface="Kollektif"/>
              <a:cs typeface="Kollektif"/>
              <a:sym typeface="Kollektif"/>
            </a:endParaRPr>
          </a:p>
        </p:txBody>
      </p:sp>
      <p:sp>
        <p:nvSpPr>
          <p:cNvPr id="9" name="TextBox 6">
            <a:extLst>
              <a:ext uri="{FF2B5EF4-FFF2-40B4-BE49-F238E27FC236}">
                <a16:creationId xmlns:a16="http://schemas.microsoft.com/office/drawing/2014/main" id="{3322FBA2-A783-C2A1-6DD1-A1E3E1F07D8C}"/>
              </a:ext>
            </a:extLst>
          </p:cNvPr>
          <p:cNvSpPr txBox="1"/>
          <p:nvPr/>
        </p:nvSpPr>
        <p:spPr>
          <a:xfrm>
            <a:off x="10969495" y="7208920"/>
            <a:ext cx="6904302" cy="1559914"/>
          </a:xfrm>
          <a:prstGeom prst="rect">
            <a:avLst/>
          </a:prstGeom>
        </p:spPr>
        <p:txBody>
          <a:bodyPr lIns="0" tIns="0" rIns="0" bIns="0" rtlCol="0" anchor="t">
            <a:spAutoFit/>
          </a:bodyPr>
          <a:lstStyle/>
          <a:p>
            <a:pPr marL="571500" lvl="0" indent="-571500" algn="l">
              <a:lnSpc>
                <a:spcPct val="150000"/>
              </a:lnSpc>
              <a:spcBef>
                <a:spcPct val="0"/>
              </a:spcBef>
              <a:buFont typeface="Arial" panose="020B0604020202020204" pitchFamily="34" charset="0"/>
              <a:buChar char="•"/>
            </a:pPr>
            <a:r>
              <a:rPr lang="en-US" sz="3600" dirty="0">
                <a:solidFill>
                  <a:srgbClr val="233245"/>
                </a:solidFill>
                <a:latin typeface="Kollektif"/>
                <a:ea typeface="Kollektif"/>
                <a:cs typeface="Kollektif"/>
                <a:sym typeface="Kollektif"/>
              </a:rPr>
              <a:t>Downward slope </a:t>
            </a:r>
            <a:r>
              <a:rPr lang="en-US" sz="3600" dirty="0">
                <a:solidFill>
                  <a:srgbClr val="233245"/>
                </a:solidFill>
                <a:latin typeface="Kollektif"/>
                <a:ea typeface="Kollektif"/>
                <a:cs typeface="Kollektif"/>
                <a:sym typeface="Wingdings" panose="05000000000000000000" pitchFamily="2" charset="2"/>
              </a:rPr>
              <a:t> -0.009</a:t>
            </a:r>
          </a:p>
          <a:p>
            <a:pPr marL="571500" lvl="0" indent="-571500" algn="l">
              <a:lnSpc>
                <a:spcPct val="150000"/>
              </a:lnSpc>
              <a:spcBef>
                <a:spcPct val="0"/>
              </a:spcBef>
              <a:buFont typeface="Arial" panose="020B0604020202020204" pitchFamily="34" charset="0"/>
              <a:buChar char="•"/>
            </a:pPr>
            <a:r>
              <a:rPr lang="en-US" sz="3600" u="none" dirty="0">
                <a:solidFill>
                  <a:srgbClr val="233245"/>
                </a:solidFill>
                <a:latin typeface="Kollektif"/>
                <a:ea typeface="Kollektif"/>
                <a:cs typeface="Kollektif"/>
                <a:sym typeface="Wingdings" panose="05000000000000000000" pitchFamily="2" charset="2"/>
              </a:rPr>
              <a:t>R^2 </a:t>
            </a:r>
            <a:r>
              <a:rPr lang="en-US" sz="3600" dirty="0">
                <a:solidFill>
                  <a:srgbClr val="233245"/>
                </a:solidFill>
                <a:latin typeface="Kollektif"/>
                <a:ea typeface="Kollektif"/>
                <a:cs typeface="Kollektif"/>
                <a:sym typeface="Wingdings" panose="05000000000000000000" pitchFamily="2" charset="2"/>
              </a:rPr>
              <a:t> 2%</a:t>
            </a:r>
            <a:endParaRPr lang="en-US" sz="3600" u="none" dirty="0">
              <a:solidFill>
                <a:srgbClr val="233245"/>
              </a:solidFill>
              <a:latin typeface="Kollektif"/>
              <a:ea typeface="Kollektif"/>
              <a:cs typeface="Kollektif"/>
              <a:sym typeface="Kollektif"/>
            </a:endParaRPr>
          </a:p>
        </p:txBody>
      </p:sp>
      <p:pic>
        <p:nvPicPr>
          <p:cNvPr id="2" name="Picture 1">
            <a:extLst>
              <a:ext uri="{FF2B5EF4-FFF2-40B4-BE49-F238E27FC236}">
                <a16:creationId xmlns:a16="http://schemas.microsoft.com/office/drawing/2014/main" id="{608FB411-5A26-9248-8C7D-74768943E10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auto">
          <a:xfrm>
            <a:off x="561544" y="3235695"/>
            <a:ext cx="9954056" cy="6399035"/>
          </a:xfrm>
          <a:prstGeom prst="rect">
            <a:avLst/>
          </a:prstGeom>
          <a:noFill/>
        </p:spPr>
      </p:pic>
      <p:pic>
        <p:nvPicPr>
          <p:cNvPr id="3" name="Picture 2">
            <a:extLst>
              <a:ext uri="{FF2B5EF4-FFF2-40B4-BE49-F238E27FC236}">
                <a16:creationId xmlns:a16="http://schemas.microsoft.com/office/drawing/2014/main" id="{47588564-7ABE-B3C7-A43E-54BCE1D26A6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915640" y="3278942"/>
            <a:ext cx="7012010" cy="3729116"/>
          </a:xfrm>
          <a:prstGeom prst="rect">
            <a:avLst/>
          </a:prstGeom>
        </p:spPr>
      </p:pic>
    </p:spTree>
    <p:extLst>
      <p:ext uri="{BB962C8B-B14F-4D97-AF65-F5344CB8AC3E}">
        <p14:creationId xmlns:p14="http://schemas.microsoft.com/office/powerpoint/2010/main" val="39664270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C8069"/>
        </a:solidFill>
        <a:effectLst/>
      </p:bgPr>
    </p:bg>
    <p:spTree>
      <p:nvGrpSpPr>
        <p:cNvPr id="1" name=""/>
        <p:cNvGrpSpPr/>
        <p:nvPr/>
      </p:nvGrpSpPr>
      <p:grpSpPr>
        <a:xfrm>
          <a:off x="0" y="0"/>
          <a:ext cx="0" cy="0"/>
          <a:chOff x="0" y="0"/>
          <a:chExt cx="0" cy="0"/>
        </a:xfrm>
      </p:grpSpPr>
      <p:sp>
        <p:nvSpPr>
          <p:cNvPr id="4" name="Freeform 4"/>
          <p:cNvSpPr/>
          <p:nvPr/>
        </p:nvSpPr>
        <p:spPr>
          <a:xfrm>
            <a:off x="4578626" y="3619500"/>
            <a:ext cx="8458200" cy="6450496"/>
          </a:xfrm>
          <a:custGeom>
            <a:avLst/>
            <a:gdLst/>
            <a:ahLst/>
            <a:cxnLst/>
            <a:rect l="l" t="t" r="r" b="b"/>
            <a:pathLst>
              <a:path w="3089068" h="3348455">
                <a:moveTo>
                  <a:pt x="0" y="0"/>
                </a:moveTo>
                <a:lnTo>
                  <a:pt x="3089068" y="0"/>
                </a:lnTo>
                <a:lnTo>
                  <a:pt x="3089068" y="3348455"/>
                </a:lnTo>
                <a:lnTo>
                  <a:pt x="0" y="33484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9" name="TextBox 9"/>
          <p:cNvSpPr txBox="1"/>
          <p:nvPr/>
        </p:nvSpPr>
        <p:spPr>
          <a:xfrm>
            <a:off x="3390900" y="2251807"/>
            <a:ext cx="10972800" cy="948593"/>
          </a:xfrm>
          <a:prstGeom prst="rect">
            <a:avLst/>
          </a:prstGeom>
        </p:spPr>
        <p:txBody>
          <a:bodyPr wrap="square" lIns="0" tIns="0" rIns="0" bIns="0" rtlCol="0" anchor="t">
            <a:spAutoFit/>
          </a:bodyPr>
          <a:lstStyle/>
          <a:p>
            <a:pPr marL="0" lvl="0" indent="0">
              <a:lnSpc>
                <a:spcPct val="150000"/>
              </a:lnSpc>
              <a:spcBef>
                <a:spcPct val="0"/>
              </a:spcBef>
            </a:pPr>
            <a:r>
              <a:rPr lang="en-US" sz="4800" b="1" dirty="0">
                <a:solidFill>
                  <a:srgbClr val="FFFFFF"/>
                </a:solidFill>
                <a:latin typeface="Kollektif Bold"/>
                <a:ea typeface="Kollektif Bold"/>
                <a:cs typeface="Kollektif Bold"/>
                <a:sym typeface="Kollektif Bold"/>
              </a:rPr>
              <a:t>TV Shows and Movies behave similar </a:t>
            </a:r>
          </a:p>
        </p:txBody>
      </p:sp>
      <p:sp>
        <p:nvSpPr>
          <p:cNvPr id="10" name="TextBox 10"/>
          <p:cNvSpPr txBox="1"/>
          <p:nvPr/>
        </p:nvSpPr>
        <p:spPr>
          <a:xfrm>
            <a:off x="4953000" y="4457700"/>
            <a:ext cx="7848600" cy="3602653"/>
          </a:xfrm>
          <a:prstGeom prst="rect">
            <a:avLst/>
          </a:prstGeom>
        </p:spPr>
        <p:txBody>
          <a:bodyPr wrap="square" lIns="0" tIns="0" rIns="0" bIns="0" rtlCol="0" anchor="t">
            <a:spAutoFit/>
          </a:bodyPr>
          <a:lstStyle/>
          <a:p>
            <a:pPr marL="0" lvl="0" indent="0" algn="ctr">
              <a:lnSpc>
                <a:spcPct val="150000"/>
              </a:lnSpc>
              <a:spcBef>
                <a:spcPct val="0"/>
              </a:spcBef>
            </a:pPr>
            <a:r>
              <a:rPr lang="en-US" sz="3200" dirty="0">
                <a:latin typeface="Kollektif"/>
                <a:ea typeface="Kollektif"/>
                <a:cs typeface="Kollektif"/>
                <a:sym typeface="Kollektif"/>
              </a:rPr>
              <a:t>Supports overall message of this analysis that there should not be a quantifiable way to determine popularity. Rather, it should be dependent on the work put in by creators and audiences alike. </a:t>
            </a:r>
          </a:p>
        </p:txBody>
      </p:sp>
      <p:sp>
        <p:nvSpPr>
          <p:cNvPr id="11" name="TextBox 11"/>
          <p:cNvSpPr txBox="1"/>
          <p:nvPr/>
        </p:nvSpPr>
        <p:spPr>
          <a:xfrm>
            <a:off x="890224" y="771525"/>
            <a:ext cx="16507551" cy="1384995"/>
          </a:xfrm>
          <a:prstGeom prst="rect">
            <a:avLst/>
          </a:prstGeom>
        </p:spPr>
        <p:txBody>
          <a:bodyPr lIns="0" tIns="0" rIns="0" bIns="0" rtlCol="0" anchor="t">
            <a:spAutoFit/>
          </a:bodyPr>
          <a:lstStyle/>
          <a:p>
            <a:pPr marL="0" lvl="0" indent="0" algn="ctr">
              <a:lnSpc>
                <a:spcPts val="10800"/>
              </a:lnSpc>
              <a:spcBef>
                <a:spcPct val="0"/>
              </a:spcBef>
            </a:pPr>
            <a:r>
              <a:rPr lang="en-US" sz="9000" dirty="0">
                <a:solidFill>
                  <a:srgbClr val="FFFFFF"/>
                </a:solidFill>
                <a:latin typeface="Agrandir Black"/>
                <a:ea typeface="Agrandir Black"/>
                <a:cs typeface="Agrandir Black"/>
                <a:sym typeface="Agrandir Black"/>
              </a:rPr>
              <a:t>Linear Model Overview</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BF7C7"/>
        </a:solidFill>
        <a:effectLst/>
      </p:bgPr>
    </p:bg>
    <p:spTree>
      <p:nvGrpSpPr>
        <p:cNvPr id="1" name="">
          <a:extLst>
            <a:ext uri="{FF2B5EF4-FFF2-40B4-BE49-F238E27FC236}">
              <a16:creationId xmlns:a16="http://schemas.microsoft.com/office/drawing/2014/main" id="{B74EED7E-DB26-5752-7A2A-A63DC32EA341}"/>
            </a:ext>
          </a:extLst>
        </p:cNvPr>
        <p:cNvGrpSpPr/>
        <p:nvPr/>
      </p:nvGrpSpPr>
      <p:grpSpPr>
        <a:xfrm>
          <a:off x="0" y="0"/>
          <a:ext cx="0" cy="0"/>
          <a:chOff x="0" y="0"/>
          <a:chExt cx="0" cy="0"/>
        </a:xfrm>
      </p:grpSpPr>
      <p:sp>
        <p:nvSpPr>
          <p:cNvPr id="14" name="Freeform 14">
            <a:extLst>
              <a:ext uri="{FF2B5EF4-FFF2-40B4-BE49-F238E27FC236}">
                <a16:creationId xmlns:a16="http://schemas.microsoft.com/office/drawing/2014/main" id="{AF5C6BA9-C06B-148D-CE94-3983E8967049}"/>
              </a:ext>
            </a:extLst>
          </p:cNvPr>
          <p:cNvSpPr/>
          <p:nvPr/>
        </p:nvSpPr>
        <p:spPr>
          <a:xfrm>
            <a:off x="4572000" y="-2057400"/>
            <a:ext cx="5575167" cy="4114800"/>
          </a:xfrm>
          <a:custGeom>
            <a:avLst/>
            <a:gdLst/>
            <a:ahLst/>
            <a:cxnLst/>
            <a:rect l="l" t="t" r="r" b="b"/>
            <a:pathLst>
              <a:path w="5575167" h="4114800">
                <a:moveTo>
                  <a:pt x="0" y="0"/>
                </a:moveTo>
                <a:lnTo>
                  <a:pt x="5575168" y="0"/>
                </a:lnTo>
                <a:lnTo>
                  <a:pt x="55751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TextBox 18">
            <a:extLst>
              <a:ext uri="{FF2B5EF4-FFF2-40B4-BE49-F238E27FC236}">
                <a16:creationId xmlns:a16="http://schemas.microsoft.com/office/drawing/2014/main" id="{2542AB41-DBE9-8856-0913-91FB75156F2B}"/>
              </a:ext>
            </a:extLst>
          </p:cNvPr>
          <p:cNvSpPr txBox="1"/>
          <p:nvPr/>
        </p:nvSpPr>
        <p:spPr>
          <a:xfrm>
            <a:off x="10744200" y="3053645"/>
            <a:ext cx="4319936" cy="1661993"/>
          </a:xfrm>
          <a:prstGeom prst="rect">
            <a:avLst/>
          </a:prstGeom>
        </p:spPr>
        <p:txBody>
          <a:bodyPr lIns="0" tIns="0" rIns="0" bIns="0" rtlCol="0" anchor="t">
            <a:spAutoFit/>
          </a:bodyPr>
          <a:lstStyle/>
          <a:p>
            <a:pPr algn="l">
              <a:spcBef>
                <a:spcPct val="0"/>
              </a:spcBef>
            </a:pPr>
            <a:r>
              <a:rPr lang="en-US" sz="3600" b="1" u="sng" dirty="0">
                <a:solidFill>
                  <a:srgbClr val="233245"/>
                </a:solidFill>
                <a:latin typeface="Kollektif"/>
                <a:ea typeface="Kollektif"/>
                <a:cs typeface="Kollektif"/>
                <a:sym typeface="Kollektif"/>
              </a:rPr>
              <a:t>High popularity </a:t>
            </a:r>
            <a:r>
              <a:rPr lang="en-US" sz="3600" dirty="0">
                <a:solidFill>
                  <a:srgbClr val="233245"/>
                </a:solidFill>
                <a:latin typeface="Kollektif"/>
                <a:ea typeface="Kollektif"/>
                <a:cs typeface="Kollektif"/>
                <a:sym typeface="Kollektif"/>
              </a:rPr>
              <a:t>Newer &amp; shorter runtimes </a:t>
            </a:r>
          </a:p>
        </p:txBody>
      </p:sp>
      <p:sp>
        <p:nvSpPr>
          <p:cNvPr id="24" name="TextBox 24">
            <a:extLst>
              <a:ext uri="{FF2B5EF4-FFF2-40B4-BE49-F238E27FC236}">
                <a16:creationId xmlns:a16="http://schemas.microsoft.com/office/drawing/2014/main" id="{1FF6107D-B790-0DE6-A79E-8063BF6BF9D7}"/>
              </a:ext>
            </a:extLst>
          </p:cNvPr>
          <p:cNvSpPr txBox="1"/>
          <p:nvPr/>
        </p:nvSpPr>
        <p:spPr>
          <a:xfrm>
            <a:off x="433728" y="3223223"/>
            <a:ext cx="4336420" cy="396519"/>
          </a:xfrm>
          <a:prstGeom prst="rect">
            <a:avLst/>
          </a:prstGeom>
        </p:spPr>
        <p:txBody>
          <a:bodyPr lIns="0" tIns="0" rIns="0" bIns="0" rtlCol="0" anchor="t">
            <a:spAutoFit/>
          </a:bodyPr>
          <a:lstStyle/>
          <a:p>
            <a:pPr algn="l">
              <a:lnSpc>
                <a:spcPts val="2940"/>
              </a:lnSpc>
              <a:spcBef>
                <a:spcPct val="0"/>
              </a:spcBef>
            </a:pPr>
            <a:r>
              <a:rPr lang="en-US" sz="4000" dirty="0">
                <a:solidFill>
                  <a:srgbClr val="00C4CC"/>
                </a:solidFill>
                <a:latin typeface="Kollektif"/>
                <a:ea typeface="Kollektif"/>
                <a:cs typeface="Kollektif"/>
                <a:sym typeface="Kollektif"/>
              </a:rPr>
              <a:t>Movies</a:t>
            </a:r>
          </a:p>
        </p:txBody>
      </p:sp>
      <p:sp>
        <p:nvSpPr>
          <p:cNvPr id="25" name="TextBox 25">
            <a:extLst>
              <a:ext uri="{FF2B5EF4-FFF2-40B4-BE49-F238E27FC236}">
                <a16:creationId xmlns:a16="http://schemas.microsoft.com/office/drawing/2014/main" id="{2FD5DE75-156E-BE66-1522-9302F566CAD0}"/>
              </a:ext>
            </a:extLst>
          </p:cNvPr>
          <p:cNvSpPr txBox="1"/>
          <p:nvPr/>
        </p:nvSpPr>
        <p:spPr>
          <a:xfrm>
            <a:off x="430415" y="1084066"/>
            <a:ext cx="4025450" cy="1477328"/>
          </a:xfrm>
          <a:prstGeom prst="rect">
            <a:avLst/>
          </a:prstGeom>
        </p:spPr>
        <p:txBody>
          <a:bodyPr wrap="square" lIns="0" tIns="0" rIns="0" bIns="0" rtlCol="0" anchor="t">
            <a:spAutoFit/>
          </a:bodyPr>
          <a:lstStyle/>
          <a:p>
            <a:pPr algn="l">
              <a:spcBef>
                <a:spcPct val="0"/>
              </a:spcBef>
            </a:pPr>
            <a:r>
              <a:rPr lang="en-US" sz="4800" b="1" dirty="0">
                <a:solidFill>
                  <a:srgbClr val="233245"/>
                </a:solidFill>
                <a:latin typeface="Kollektif Bold"/>
                <a:ea typeface="Kollektif Bold"/>
                <a:cs typeface="Kollektif Bold"/>
                <a:sym typeface="Kollektif Bold"/>
              </a:rPr>
              <a:t>K MEANS CLUSTERING</a:t>
            </a:r>
          </a:p>
        </p:txBody>
      </p:sp>
      <p:sp>
        <p:nvSpPr>
          <p:cNvPr id="28" name="Freeform 28">
            <a:extLst>
              <a:ext uri="{FF2B5EF4-FFF2-40B4-BE49-F238E27FC236}">
                <a16:creationId xmlns:a16="http://schemas.microsoft.com/office/drawing/2014/main" id="{044000AD-2650-CCB3-E183-34C2DC9E99AD}"/>
              </a:ext>
            </a:extLst>
          </p:cNvPr>
          <p:cNvSpPr/>
          <p:nvPr/>
        </p:nvSpPr>
        <p:spPr>
          <a:xfrm rot="5400000">
            <a:off x="16009531" y="1554480"/>
            <a:ext cx="5575167" cy="4114800"/>
          </a:xfrm>
          <a:custGeom>
            <a:avLst/>
            <a:gdLst/>
            <a:ahLst/>
            <a:cxnLst/>
            <a:rect l="l" t="t" r="r" b="b"/>
            <a:pathLst>
              <a:path w="5575167" h="4114800">
                <a:moveTo>
                  <a:pt x="0" y="0"/>
                </a:moveTo>
                <a:lnTo>
                  <a:pt x="5575167" y="0"/>
                </a:lnTo>
                <a:lnTo>
                  <a:pt x="557516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pic>
        <p:nvPicPr>
          <p:cNvPr id="29" name="Picture 28">
            <a:extLst>
              <a:ext uri="{FF2B5EF4-FFF2-40B4-BE49-F238E27FC236}">
                <a16:creationId xmlns:a16="http://schemas.microsoft.com/office/drawing/2014/main" id="{E141CE95-A01C-79A5-04C9-3A0028D6D6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9265" y="2702431"/>
            <a:ext cx="8009953" cy="2364423"/>
          </a:xfrm>
          <a:prstGeom prst="rect">
            <a:avLst/>
          </a:prstGeom>
        </p:spPr>
      </p:pic>
      <p:pic>
        <p:nvPicPr>
          <p:cNvPr id="30" name="Picture 29">
            <a:extLst>
              <a:ext uri="{FF2B5EF4-FFF2-40B4-BE49-F238E27FC236}">
                <a16:creationId xmlns:a16="http://schemas.microsoft.com/office/drawing/2014/main" id="{0F7E67CA-311D-9D95-71E0-2D2DB8A2630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66013" y="5355553"/>
            <a:ext cx="10048972" cy="4581276"/>
          </a:xfrm>
          <a:prstGeom prst="rect">
            <a:avLst/>
          </a:prstGeom>
          <a:noFill/>
        </p:spPr>
      </p:pic>
      <p:sp>
        <p:nvSpPr>
          <p:cNvPr id="31" name="Freeform 28">
            <a:extLst>
              <a:ext uri="{FF2B5EF4-FFF2-40B4-BE49-F238E27FC236}">
                <a16:creationId xmlns:a16="http://schemas.microsoft.com/office/drawing/2014/main" id="{BAE1A0AB-A324-F6EE-BC94-9D4ABA9D4F02}"/>
              </a:ext>
            </a:extLst>
          </p:cNvPr>
          <p:cNvSpPr/>
          <p:nvPr/>
        </p:nvSpPr>
        <p:spPr>
          <a:xfrm rot="5400000">
            <a:off x="12538036" y="9074084"/>
            <a:ext cx="5575167" cy="4114800"/>
          </a:xfrm>
          <a:custGeom>
            <a:avLst/>
            <a:gdLst/>
            <a:ahLst/>
            <a:cxnLst/>
            <a:rect l="l" t="t" r="r" b="b"/>
            <a:pathLst>
              <a:path w="5575167" h="4114800">
                <a:moveTo>
                  <a:pt x="0" y="0"/>
                </a:moveTo>
                <a:lnTo>
                  <a:pt x="5575167" y="0"/>
                </a:lnTo>
                <a:lnTo>
                  <a:pt x="557516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extLst>
      <p:ext uri="{BB962C8B-B14F-4D97-AF65-F5344CB8AC3E}">
        <p14:creationId xmlns:p14="http://schemas.microsoft.com/office/powerpoint/2010/main" val="3727541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BF7C7"/>
        </a:solidFill>
        <a:effectLst/>
      </p:bgPr>
    </p:bg>
    <p:spTree>
      <p:nvGrpSpPr>
        <p:cNvPr id="1" name="">
          <a:extLst>
            <a:ext uri="{FF2B5EF4-FFF2-40B4-BE49-F238E27FC236}">
              <a16:creationId xmlns:a16="http://schemas.microsoft.com/office/drawing/2014/main" id="{FEDCBD8E-82FB-BCAF-45FF-08B8FCD5C5E6}"/>
            </a:ext>
          </a:extLst>
        </p:cNvPr>
        <p:cNvGrpSpPr/>
        <p:nvPr/>
      </p:nvGrpSpPr>
      <p:grpSpPr>
        <a:xfrm>
          <a:off x="0" y="0"/>
          <a:ext cx="0" cy="0"/>
          <a:chOff x="0" y="0"/>
          <a:chExt cx="0" cy="0"/>
        </a:xfrm>
      </p:grpSpPr>
      <p:sp>
        <p:nvSpPr>
          <p:cNvPr id="14" name="Freeform 14">
            <a:extLst>
              <a:ext uri="{FF2B5EF4-FFF2-40B4-BE49-F238E27FC236}">
                <a16:creationId xmlns:a16="http://schemas.microsoft.com/office/drawing/2014/main" id="{E94D3C63-E35A-D321-0575-6DD1D6833B0C}"/>
              </a:ext>
            </a:extLst>
          </p:cNvPr>
          <p:cNvSpPr/>
          <p:nvPr/>
        </p:nvSpPr>
        <p:spPr>
          <a:xfrm>
            <a:off x="4572000" y="-2057400"/>
            <a:ext cx="5575167" cy="4114800"/>
          </a:xfrm>
          <a:custGeom>
            <a:avLst/>
            <a:gdLst/>
            <a:ahLst/>
            <a:cxnLst/>
            <a:rect l="l" t="t" r="r" b="b"/>
            <a:pathLst>
              <a:path w="5575167" h="4114800">
                <a:moveTo>
                  <a:pt x="0" y="0"/>
                </a:moveTo>
                <a:lnTo>
                  <a:pt x="5575168" y="0"/>
                </a:lnTo>
                <a:lnTo>
                  <a:pt x="55751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TextBox 18">
            <a:extLst>
              <a:ext uri="{FF2B5EF4-FFF2-40B4-BE49-F238E27FC236}">
                <a16:creationId xmlns:a16="http://schemas.microsoft.com/office/drawing/2014/main" id="{1B92ECEA-62FB-E5D7-603D-6EE706AD0BCF}"/>
              </a:ext>
            </a:extLst>
          </p:cNvPr>
          <p:cNvSpPr txBox="1"/>
          <p:nvPr/>
        </p:nvSpPr>
        <p:spPr>
          <a:xfrm>
            <a:off x="10744200" y="3053645"/>
            <a:ext cx="4319936" cy="1661993"/>
          </a:xfrm>
          <a:prstGeom prst="rect">
            <a:avLst/>
          </a:prstGeom>
        </p:spPr>
        <p:txBody>
          <a:bodyPr lIns="0" tIns="0" rIns="0" bIns="0" rtlCol="0" anchor="t">
            <a:spAutoFit/>
          </a:bodyPr>
          <a:lstStyle/>
          <a:p>
            <a:pPr algn="l">
              <a:spcBef>
                <a:spcPct val="0"/>
              </a:spcBef>
            </a:pPr>
            <a:r>
              <a:rPr lang="en-US" sz="3600" b="1" u="sng" dirty="0">
                <a:solidFill>
                  <a:srgbClr val="233245"/>
                </a:solidFill>
                <a:latin typeface="Kollektif"/>
                <a:ea typeface="Kollektif"/>
                <a:cs typeface="Kollektif"/>
                <a:sym typeface="Kollektif"/>
              </a:rPr>
              <a:t>High popularity </a:t>
            </a:r>
            <a:r>
              <a:rPr lang="en-US" sz="3600" dirty="0">
                <a:solidFill>
                  <a:srgbClr val="233245"/>
                </a:solidFill>
                <a:latin typeface="Kollektif"/>
                <a:ea typeface="Kollektif"/>
                <a:cs typeface="Kollektif"/>
                <a:sym typeface="Kollektif"/>
              </a:rPr>
              <a:t>Newer &amp; shorter runtimes </a:t>
            </a:r>
          </a:p>
        </p:txBody>
      </p:sp>
      <p:sp>
        <p:nvSpPr>
          <p:cNvPr id="24" name="TextBox 24">
            <a:extLst>
              <a:ext uri="{FF2B5EF4-FFF2-40B4-BE49-F238E27FC236}">
                <a16:creationId xmlns:a16="http://schemas.microsoft.com/office/drawing/2014/main" id="{0E5BE7C8-78B0-8093-4AEB-32449D67B5DE}"/>
              </a:ext>
            </a:extLst>
          </p:cNvPr>
          <p:cNvSpPr txBox="1"/>
          <p:nvPr/>
        </p:nvSpPr>
        <p:spPr>
          <a:xfrm>
            <a:off x="433728" y="3223223"/>
            <a:ext cx="4336420" cy="768415"/>
          </a:xfrm>
          <a:prstGeom prst="rect">
            <a:avLst/>
          </a:prstGeom>
        </p:spPr>
        <p:txBody>
          <a:bodyPr lIns="0" tIns="0" rIns="0" bIns="0" rtlCol="0" anchor="t">
            <a:spAutoFit/>
          </a:bodyPr>
          <a:lstStyle/>
          <a:p>
            <a:pPr algn="l">
              <a:lnSpc>
                <a:spcPts val="2940"/>
              </a:lnSpc>
              <a:spcBef>
                <a:spcPct val="0"/>
              </a:spcBef>
            </a:pPr>
            <a:r>
              <a:rPr lang="en-US" sz="4000" dirty="0">
                <a:solidFill>
                  <a:srgbClr val="F9A8C9"/>
                </a:solidFill>
                <a:latin typeface="Kollektif"/>
                <a:ea typeface="Kollektif"/>
                <a:cs typeface="Kollektif"/>
                <a:sym typeface="Kollektif"/>
              </a:rPr>
              <a:t>TV</a:t>
            </a:r>
          </a:p>
          <a:p>
            <a:pPr algn="l">
              <a:lnSpc>
                <a:spcPts val="2940"/>
              </a:lnSpc>
              <a:spcBef>
                <a:spcPct val="0"/>
              </a:spcBef>
            </a:pPr>
            <a:r>
              <a:rPr lang="en-US" sz="4000" dirty="0">
                <a:solidFill>
                  <a:srgbClr val="F9A8C9"/>
                </a:solidFill>
                <a:latin typeface="Kollektif"/>
                <a:ea typeface="Kollektif"/>
                <a:cs typeface="Kollektif"/>
                <a:sym typeface="Kollektif"/>
              </a:rPr>
              <a:t>Shows</a:t>
            </a:r>
          </a:p>
        </p:txBody>
      </p:sp>
      <p:sp>
        <p:nvSpPr>
          <p:cNvPr id="25" name="TextBox 25">
            <a:extLst>
              <a:ext uri="{FF2B5EF4-FFF2-40B4-BE49-F238E27FC236}">
                <a16:creationId xmlns:a16="http://schemas.microsoft.com/office/drawing/2014/main" id="{667A0834-3397-07E6-3768-5241032E36E8}"/>
              </a:ext>
            </a:extLst>
          </p:cNvPr>
          <p:cNvSpPr txBox="1"/>
          <p:nvPr/>
        </p:nvSpPr>
        <p:spPr>
          <a:xfrm>
            <a:off x="430415" y="1084066"/>
            <a:ext cx="4025450" cy="1477328"/>
          </a:xfrm>
          <a:prstGeom prst="rect">
            <a:avLst/>
          </a:prstGeom>
        </p:spPr>
        <p:txBody>
          <a:bodyPr wrap="square" lIns="0" tIns="0" rIns="0" bIns="0" rtlCol="0" anchor="t">
            <a:spAutoFit/>
          </a:bodyPr>
          <a:lstStyle/>
          <a:p>
            <a:pPr algn="l">
              <a:spcBef>
                <a:spcPct val="0"/>
              </a:spcBef>
            </a:pPr>
            <a:r>
              <a:rPr lang="en-US" sz="4800" b="1" dirty="0">
                <a:solidFill>
                  <a:srgbClr val="233245"/>
                </a:solidFill>
                <a:latin typeface="Kollektif Bold"/>
                <a:ea typeface="Kollektif Bold"/>
                <a:cs typeface="Kollektif Bold"/>
                <a:sym typeface="Kollektif Bold"/>
              </a:rPr>
              <a:t>K MEANS CLUSTERING</a:t>
            </a:r>
          </a:p>
        </p:txBody>
      </p:sp>
      <p:sp>
        <p:nvSpPr>
          <p:cNvPr id="28" name="Freeform 28">
            <a:extLst>
              <a:ext uri="{FF2B5EF4-FFF2-40B4-BE49-F238E27FC236}">
                <a16:creationId xmlns:a16="http://schemas.microsoft.com/office/drawing/2014/main" id="{D87754CD-9968-775E-945C-7427846EBE7A}"/>
              </a:ext>
            </a:extLst>
          </p:cNvPr>
          <p:cNvSpPr/>
          <p:nvPr/>
        </p:nvSpPr>
        <p:spPr>
          <a:xfrm rot="5400000">
            <a:off x="16009531" y="1554480"/>
            <a:ext cx="5575167" cy="4114800"/>
          </a:xfrm>
          <a:custGeom>
            <a:avLst/>
            <a:gdLst/>
            <a:ahLst/>
            <a:cxnLst/>
            <a:rect l="l" t="t" r="r" b="b"/>
            <a:pathLst>
              <a:path w="5575167" h="4114800">
                <a:moveTo>
                  <a:pt x="0" y="0"/>
                </a:moveTo>
                <a:lnTo>
                  <a:pt x="5575167" y="0"/>
                </a:lnTo>
                <a:lnTo>
                  <a:pt x="557516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pic>
        <p:nvPicPr>
          <p:cNvPr id="29" name="Picture 28">
            <a:extLst>
              <a:ext uri="{FF2B5EF4-FFF2-40B4-BE49-F238E27FC236}">
                <a16:creationId xmlns:a16="http://schemas.microsoft.com/office/drawing/2014/main" id="{C5931864-9419-5859-502B-63FFCE5855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79265" y="3159417"/>
            <a:ext cx="8009953" cy="1450451"/>
          </a:xfrm>
          <a:prstGeom prst="rect">
            <a:avLst/>
          </a:prstGeom>
        </p:spPr>
      </p:pic>
      <p:pic>
        <p:nvPicPr>
          <p:cNvPr id="30" name="Picture 29">
            <a:extLst>
              <a:ext uri="{FF2B5EF4-FFF2-40B4-BE49-F238E27FC236}">
                <a16:creationId xmlns:a16="http://schemas.microsoft.com/office/drawing/2014/main" id="{3DB6C27B-8A4A-C00F-3F62-664A9BB8729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bwMode="auto">
          <a:xfrm>
            <a:off x="2146135" y="4779444"/>
            <a:ext cx="8839200" cy="5284563"/>
          </a:xfrm>
          <a:prstGeom prst="rect">
            <a:avLst/>
          </a:prstGeom>
          <a:noFill/>
        </p:spPr>
      </p:pic>
      <p:sp>
        <p:nvSpPr>
          <p:cNvPr id="31" name="Freeform 28">
            <a:extLst>
              <a:ext uri="{FF2B5EF4-FFF2-40B4-BE49-F238E27FC236}">
                <a16:creationId xmlns:a16="http://schemas.microsoft.com/office/drawing/2014/main" id="{3A306FEB-3112-2729-531A-AA6D49FD6CAA}"/>
              </a:ext>
            </a:extLst>
          </p:cNvPr>
          <p:cNvSpPr/>
          <p:nvPr/>
        </p:nvSpPr>
        <p:spPr>
          <a:xfrm rot="5400000">
            <a:off x="12538036" y="9074084"/>
            <a:ext cx="5575167" cy="4114800"/>
          </a:xfrm>
          <a:custGeom>
            <a:avLst/>
            <a:gdLst/>
            <a:ahLst/>
            <a:cxnLst/>
            <a:rect l="l" t="t" r="r" b="b"/>
            <a:pathLst>
              <a:path w="5575167" h="4114800">
                <a:moveTo>
                  <a:pt x="0" y="0"/>
                </a:moveTo>
                <a:lnTo>
                  <a:pt x="5575167" y="0"/>
                </a:lnTo>
                <a:lnTo>
                  <a:pt x="557516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TextBox 18">
            <a:extLst>
              <a:ext uri="{FF2B5EF4-FFF2-40B4-BE49-F238E27FC236}">
                <a16:creationId xmlns:a16="http://schemas.microsoft.com/office/drawing/2014/main" id="{A86811AA-BAAB-3899-A94E-0BA2ED9A4F26}"/>
              </a:ext>
            </a:extLst>
          </p:cNvPr>
          <p:cNvSpPr txBox="1"/>
          <p:nvPr/>
        </p:nvSpPr>
        <p:spPr>
          <a:xfrm>
            <a:off x="11430000" y="5143500"/>
            <a:ext cx="4876800" cy="1107996"/>
          </a:xfrm>
          <a:prstGeom prst="rect">
            <a:avLst/>
          </a:prstGeom>
        </p:spPr>
        <p:txBody>
          <a:bodyPr wrap="square" lIns="0" tIns="0" rIns="0" bIns="0" rtlCol="0" anchor="t">
            <a:spAutoFit/>
          </a:bodyPr>
          <a:lstStyle/>
          <a:p>
            <a:pPr algn="l">
              <a:spcBef>
                <a:spcPct val="0"/>
              </a:spcBef>
            </a:pPr>
            <a:r>
              <a:rPr lang="en-US" sz="3600" b="1" u="sng" dirty="0">
                <a:solidFill>
                  <a:srgbClr val="233245"/>
                </a:solidFill>
                <a:latin typeface="Kollektif"/>
                <a:ea typeface="Kollektif"/>
                <a:cs typeface="Kollektif"/>
                <a:sym typeface="Kollektif"/>
              </a:rPr>
              <a:t>High &amp; Low popularity </a:t>
            </a:r>
          </a:p>
          <a:p>
            <a:pPr algn="l">
              <a:spcBef>
                <a:spcPct val="0"/>
              </a:spcBef>
            </a:pPr>
            <a:r>
              <a:rPr lang="en-US" sz="3600" dirty="0">
                <a:solidFill>
                  <a:srgbClr val="233245"/>
                </a:solidFill>
                <a:latin typeface="Kollektif"/>
                <a:ea typeface="Kollektif"/>
                <a:cs typeface="Kollektif"/>
                <a:sym typeface="Kollektif"/>
              </a:rPr>
              <a:t>~2 seasons</a:t>
            </a:r>
          </a:p>
        </p:txBody>
      </p:sp>
    </p:spTree>
    <p:extLst>
      <p:ext uri="{BB962C8B-B14F-4D97-AF65-F5344CB8AC3E}">
        <p14:creationId xmlns:p14="http://schemas.microsoft.com/office/powerpoint/2010/main" val="2568483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5E5E0"/>
        </a:solidFill>
        <a:effectLst/>
      </p:bgPr>
    </p:bg>
    <p:spTree>
      <p:nvGrpSpPr>
        <p:cNvPr id="1" name=""/>
        <p:cNvGrpSpPr/>
        <p:nvPr/>
      </p:nvGrpSpPr>
      <p:grpSpPr>
        <a:xfrm>
          <a:off x="0" y="0"/>
          <a:ext cx="0" cy="0"/>
          <a:chOff x="0" y="0"/>
          <a:chExt cx="0" cy="0"/>
        </a:xfrm>
      </p:grpSpPr>
      <p:grpSp>
        <p:nvGrpSpPr>
          <p:cNvPr id="21" name="Group 5">
            <a:extLst>
              <a:ext uri="{FF2B5EF4-FFF2-40B4-BE49-F238E27FC236}">
                <a16:creationId xmlns:a16="http://schemas.microsoft.com/office/drawing/2014/main" id="{114C59AB-3D12-1C68-38A7-6EFDF3608DAE}"/>
              </a:ext>
            </a:extLst>
          </p:cNvPr>
          <p:cNvGrpSpPr/>
          <p:nvPr/>
        </p:nvGrpSpPr>
        <p:grpSpPr>
          <a:xfrm>
            <a:off x="8979221" y="3267438"/>
            <a:ext cx="1301010" cy="1301010"/>
            <a:chOff x="0" y="0"/>
            <a:chExt cx="812800" cy="812800"/>
          </a:xfrm>
        </p:grpSpPr>
        <p:sp>
          <p:nvSpPr>
            <p:cNvPr id="22" name="Freeform 6">
              <a:extLst>
                <a:ext uri="{FF2B5EF4-FFF2-40B4-BE49-F238E27FC236}">
                  <a16:creationId xmlns:a16="http://schemas.microsoft.com/office/drawing/2014/main" id="{6176B3FB-D742-47D2-0BA6-C8BBBE0AEF5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3E1"/>
            </a:solidFill>
            <a:ln cap="sq">
              <a:noFill/>
              <a:prstDash val="solid"/>
              <a:miter/>
            </a:ln>
          </p:spPr>
        </p:sp>
        <p:sp>
          <p:nvSpPr>
            <p:cNvPr id="23" name="TextBox 7">
              <a:extLst>
                <a:ext uri="{FF2B5EF4-FFF2-40B4-BE49-F238E27FC236}">
                  <a16:creationId xmlns:a16="http://schemas.microsoft.com/office/drawing/2014/main" id="{D35D826E-BC6C-7940-3780-C8277824C58C}"/>
                </a:ext>
              </a:extLst>
            </p:cNvPr>
            <p:cNvSpPr txBox="1"/>
            <p:nvPr/>
          </p:nvSpPr>
          <p:spPr>
            <a:xfrm>
              <a:off x="76200" y="19050"/>
              <a:ext cx="660400" cy="717550"/>
            </a:xfrm>
            <a:prstGeom prst="rect">
              <a:avLst/>
            </a:prstGeom>
          </p:spPr>
          <p:txBody>
            <a:bodyPr lIns="50800" tIns="50800" rIns="50800" bIns="50800" rtlCol="0" anchor="ctr"/>
            <a:lstStyle/>
            <a:p>
              <a:pPr marL="0" lvl="0" indent="0" algn="ctr">
                <a:lnSpc>
                  <a:spcPts val="3359"/>
                </a:lnSpc>
                <a:spcBef>
                  <a:spcPct val="0"/>
                </a:spcBef>
              </a:pPr>
              <a:r>
                <a:rPr lang="en-US" sz="2399" b="1" u="none" dirty="0">
                  <a:solidFill>
                    <a:srgbClr val="233245"/>
                  </a:solidFill>
                  <a:latin typeface="Kollektif Bold"/>
                  <a:ea typeface="Kollektif Bold"/>
                  <a:cs typeface="Kollektif Bold"/>
                  <a:sym typeface="Kollektif Bold"/>
                </a:rPr>
                <a:t>3.</a:t>
              </a:r>
            </a:p>
          </p:txBody>
        </p:sp>
      </p:grpSp>
      <p:grpSp>
        <p:nvGrpSpPr>
          <p:cNvPr id="2" name="Group 2"/>
          <p:cNvGrpSpPr/>
          <p:nvPr/>
        </p:nvGrpSpPr>
        <p:grpSpPr>
          <a:xfrm>
            <a:off x="553230" y="3185265"/>
            <a:ext cx="1301010" cy="130101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3E1"/>
            </a:solidFill>
          </p:spPr>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3359"/>
                </a:lnSpc>
              </a:pPr>
              <a:r>
                <a:rPr lang="en-US" sz="2399" b="1">
                  <a:solidFill>
                    <a:srgbClr val="233245"/>
                  </a:solidFill>
                  <a:latin typeface="Kollektif Bold"/>
                  <a:ea typeface="Kollektif Bold"/>
                  <a:cs typeface="Kollektif Bold"/>
                  <a:sym typeface="Kollektif Bold"/>
                </a:rPr>
                <a:t>1.</a:t>
              </a:r>
            </a:p>
          </p:txBody>
        </p:sp>
      </p:grpSp>
      <p:grpSp>
        <p:nvGrpSpPr>
          <p:cNvPr id="5" name="Group 5"/>
          <p:cNvGrpSpPr/>
          <p:nvPr/>
        </p:nvGrpSpPr>
        <p:grpSpPr>
          <a:xfrm>
            <a:off x="419100" y="5899536"/>
            <a:ext cx="1301010" cy="130101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3E1"/>
            </a:solidFill>
            <a:ln cap="sq">
              <a:noFill/>
              <a:prstDash val="solid"/>
              <a:miter/>
            </a:ln>
          </p:spPr>
        </p:sp>
        <p:sp>
          <p:nvSpPr>
            <p:cNvPr id="7" name="TextBox 7"/>
            <p:cNvSpPr txBox="1"/>
            <p:nvPr/>
          </p:nvSpPr>
          <p:spPr>
            <a:xfrm>
              <a:off x="76200" y="19050"/>
              <a:ext cx="660400" cy="717550"/>
            </a:xfrm>
            <a:prstGeom prst="rect">
              <a:avLst/>
            </a:prstGeom>
          </p:spPr>
          <p:txBody>
            <a:bodyPr lIns="50800" tIns="50800" rIns="50800" bIns="50800" rtlCol="0" anchor="ctr"/>
            <a:lstStyle/>
            <a:p>
              <a:pPr marL="0" lvl="0" indent="0" algn="ctr">
                <a:lnSpc>
                  <a:spcPts val="3359"/>
                </a:lnSpc>
                <a:spcBef>
                  <a:spcPct val="0"/>
                </a:spcBef>
              </a:pPr>
              <a:r>
                <a:rPr lang="en-US" sz="2399" b="1" u="none" dirty="0">
                  <a:solidFill>
                    <a:srgbClr val="233245"/>
                  </a:solidFill>
                  <a:latin typeface="Kollektif Bold"/>
                  <a:ea typeface="Kollektif Bold"/>
                  <a:cs typeface="Kollektif Bold"/>
                  <a:sym typeface="Kollektif Bold"/>
                </a:rPr>
                <a:t>2.</a:t>
              </a:r>
            </a:p>
          </p:txBody>
        </p:sp>
      </p:grpSp>
      <p:sp>
        <p:nvSpPr>
          <p:cNvPr id="11" name="Freeform 11"/>
          <p:cNvSpPr/>
          <p:nvPr/>
        </p:nvSpPr>
        <p:spPr>
          <a:xfrm>
            <a:off x="13639800" y="642937"/>
            <a:ext cx="4589369" cy="2747963"/>
          </a:xfrm>
          <a:custGeom>
            <a:avLst/>
            <a:gdLst/>
            <a:ahLst/>
            <a:cxnLst/>
            <a:rect l="l" t="t" r="r" b="b"/>
            <a:pathLst>
              <a:path w="8209377" h="4309923">
                <a:moveTo>
                  <a:pt x="0" y="0"/>
                </a:moveTo>
                <a:lnTo>
                  <a:pt x="8209377" y="0"/>
                </a:lnTo>
                <a:lnTo>
                  <a:pt x="8209377" y="4309923"/>
                </a:lnTo>
                <a:lnTo>
                  <a:pt x="0" y="4309923"/>
                </a:lnTo>
                <a:lnTo>
                  <a:pt x="0" y="0"/>
                </a:lnTo>
                <a:close/>
              </a:path>
            </a:pathLst>
          </a:custGeom>
          <a:blipFill>
            <a:blip r:embed="rId2"/>
            <a:stretch>
              <a:fillRect/>
            </a:stretch>
          </a:blipFill>
        </p:spPr>
      </p:sp>
      <p:sp>
        <p:nvSpPr>
          <p:cNvPr id="12" name="TextBox 12"/>
          <p:cNvSpPr txBox="1"/>
          <p:nvPr/>
        </p:nvSpPr>
        <p:spPr>
          <a:xfrm>
            <a:off x="1358048" y="1952625"/>
            <a:ext cx="6869656" cy="769441"/>
          </a:xfrm>
          <a:prstGeom prst="rect">
            <a:avLst/>
          </a:prstGeom>
        </p:spPr>
        <p:txBody>
          <a:bodyPr lIns="0" tIns="0" rIns="0" bIns="0" rtlCol="0" anchor="t">
            <a:spAutoFit/>
          </a:bodyPr>
          <a:lstStyle/>
          <a:p>
            <a:pPr marL="0" lvl="0" indent="0" algn="l">
              <a:lnSpc>
                <a:spcPts val="6000"/>
              </a:lnSpc>
              <a:spcBef>
                <a:spcPct val="0"/>
              </a:spcBef>
            </a:pPr>
            <a:r>
              <a:rPr lang="en-US" sz="5000" dirty="0">
                <a:solidFill>
                  <a:srgbClr val="233245"/>
                </a:solidFill>
                <a:latin typeface="Agrandir Black"/>
                <a:ea typeface="Agrandir Black"/>
                <a:cs typeface="Agrandir Black"/>
                <a:sym typeface="Agrandir Black"/>
              </a:rPr>
              <a:t>Limitations</a:t>
            </a:r>
          </a:p>
        </p:txBody>
      </p:sp>
      <p:sp>
        <p:nvSpPr>
          <p:cNvPr id="13" name="TextBox 13"/>
          <p:cNvSpPr txBox="1"/>
          <p:nvPr/>
        </p:nvSpPr>
        <p:spPr>
          <a:xfrm>
            <a:off x="990600" y="7019571"/>
            <a:ext cx="7237104" cy="2954655"/>
          </a:xfrm>
          <a:prstGeom prst="rect">
            <a:avLst/>
          </a:prstGeom>
        </p:spPr>
        <p:txBody>
          <a:bodyPr wrap="square" lIns="0" tIns="0" rIns="0" bIns="0" rtlCol="0" anchor="t">
            <a:spAutoFit/>
          </a:bodyPr>
          <a:lstStyle/>
          <a:p>
            <a:pPr marL="0" lvl="0" indent="0" algn="l">
              <a:spcBef>
                <a:spcPct val="0"/>
              </a:spcBef>
            </a:pPr>
            <a:r>
              <a:rPr lang="en-US" sz="3200" u="none" dirty="0">
                <a:solidFill>
                  <a:srgbClr val="233245"/>
                </a:solidFill>
                <a:latin typeface="Kollektif"/>
                <a:ea typeface="Kollektif"/>
                <a:cs typeface="Kollektif"/>
                <a:sym typeface="Kollektif"/>
              </a:rPr>
              <a:t>Comparing features against revenue would be better for a societal analysis </a:t>
            </a:r>
          </a:p>
          <a:p>
            <a:pPr marL="342900" lvl="0" indent="-342900" algn="l">
              <a:spcBef>
                <a:spcPct val="0"/>
              </a:spcBef>
              <a:buFont typeface="Arial" panose="020B0604020202020204" pitchFamily="34" charset="0"/>
              <a:buChar char="•"/>
            </a:pPr>
            <a:r>
              <a:rPr lang="en-US" sz="3200" dirty="0">
                <a:solidFill>
                  <a:srgbClr val="233245"/>
                </a:solidFill>
                <a:latin typeface="Kollektif"/>
                <a:ea typeface="Kollektif"/>
                <a:cs typeface="Kollektif"/>
                <a:sym typeface="Kollektif"/>
              </a:rPr>
              <a:t>Could get a better picture about if people are influenced to create certain types of content because of statistics</a:t>
            </a:r>
            <a:endParaRPr lang="en-US" sz="3200" u="none" dirty="0">
              <a:solidFill>
                <a:srgbClr val="233245"/>
              </a:solidFill>
              <a:latin typeface="Kollektif"/>
              <a:ea typeface="Kollektif"/>
              <a:cs typeface="Kollektif"/>
              <a:sym typeface="Kollektif"/>
            </a:endParaRPr>
          </a:p>
        </p:txBody>
      </p:sp>
      <p:sp>
        <p:nvSpPr>
          <p:cNvPr id="14" name="TextBox 14"/>
          <p:cNvSpPr txBox="1"/>
          <p:nvPr/>
        </p:nvSpPr>
        <p:spPr>
          <a:xfrm>
            <a:off x="1143000" y="4305300"/>
            <a:ext cx="3997387" cy="1107996"/>
          </a:xfrm>
          <a:prstGeom prst="rect">
            <a:avLst/>
          </a:prstGeom>
        </p:spPr>
        <p:txBody>
          <a:bodyPr lIns="0" tIns="0" rIns="0" bIns="0" rtlCol="0" anchor="t">
            <a:spAutoFit/>
          </a:bodyPr>
          <a:lstStyle/>
          <a:p>
            <a:pPr marL="0" lvl="0" indent="0" algn="l">
              <a:spcBef>
                <a:spcPct val="0"/>
              </a:spcBef>
            </a:pPr>
            <a:r>
              <a:rPr lang="en-US" sz="3600" u="none" dirty="0">
                <a:solidFill>
                  <a:srgbClr val="233245"/>
                </a:solidFill>
                <a:latin typeface="Kollektif"/>
                <a:ea typeface="Kollektif"/>
                <a:cs typeface="Kollektif"/>
                <a:sym typeface="Kollektif"/>
              </a:rPr>
              <a:t>Omitted Rows because of PCA</a:t>
            </a:r>
          </a:p>
        </p:txBody>
      </p:sp>
      <p:sp>
        <p:nvSpPr>
          <p:cNvPr id="15" name="TextBox 15"/>
          <p:cNvSpPr txBox="1"/>
          <p:nvPr/>
        </p:nvSpPr>
        <p:spPr>
          <a:xfrm>
            <a:off x="9659523" y="4166115"/>
            <a:ext cx="8209377" cy="2232406"/>
          </a:xfrm>
          <a:prstGeom prst="rect">
            <a:avLst/>
          </a:prstGeom>
        </p:spPr>
        <p:txBody>
          <a:bodyPr wrap="square" lIns="0" tIns="0" rIns="0" bIns="0" rtlCol="0" anchor="t">
            <a:spAutoFit/>
          </a:bodyPr>
          <a:lstStyle/>
          <a:p>
            <a:pPr marL="0" lvl="0" indent="0" algn="l">
              <a:lnSpc>
                <a:spcPts val="2940"/>
              </a:lnSpc>
              <a:spcBef>
                <a:spcPct val="0"/>
              </a:spcBef>
            </a:pPr>
            <a:r>
              <a:rPr lang="en-US" sz="3200" u="none" dirty="0">
                <a:solidFill>
                  <a:srgbClr val="233245"/>
                </a:solidFill>
                <a:latin typeface="Kollektif"/>
                <a:ea typeface="Kollektif"/>
                <a:cs typeface="Kollektif"/>
                <a:sym typeface="Kollektif"/>
              </a:rPr>
              <a:t>Not all factors are taken into consideration </a:t>
            </a:r>
          </a:p>
          <a:p>
            <a:pPr marL="342900" lvl="0" indent="-342900" algn="l">
              <a:lnSpc>
                <a:spcPts val="2940"/>
              </a:lnSpc>
              <a:spcBef>
                <a:spcPct val="0"/>
              </a:spcBef>
              <a:buFont typeface="Arial" panose="020B0604020202020204" pitchFamily="34" charset="0"/>
              <a:buChar char="•"/>
            </a:pPr>
            <a:r>
              <a:rPr lang="en-US" sz="3200" dirty="0">
                <a:solidFill>
                  <a:srgbClr val="233245"/>
                </a:solidFill>
                <a:latin typeface="Kollektif"/>
                <a:ea typeface="Kollektif"/>
                <a:cs typeface="Kollektif"/>
                <a:sym typeface="Kollektif"/>
              </a:rPr>
              <a:t>Delays </a:t>
            </a:r>
            <a:r>
              <a:rPr lang="en-US" sz="3200" dirty="0">
                <a:solidFill>
                  <a:srgbClr val="233245"/>
                </a:solidFill>
                <a:latin typeface="Kollektif"/>
                <a:ea typeface="Kollektif"/>
                <a:cs typeface="Kollektif"/>
                <a:sym typeface="Wingdings" panose="05000000000000000000" pitchFamily="2" charset="2"/>
              </a:rPr>
              <a:t></a:t>
            </a:r>
            <a:r>
              <a:rPr lang="en-US" sz="3200" dirty="0">
                <a:solidFill>
                  <a:srgbClr val="233245"/>
                </a:solidFill>
                <a:latin typeface="Kollektif"/>
                <a:ea typeface="Kollektif"/>
                <a:cs typeface="Kollektif"/>
                <a:sym typeface="Kollektif"/>
              </a:rPr>
              <a:t> Covid-19, Writers strike</a:t>
            </a:r>
          </a:p>
          <a:p>
            <a:pPr marL="800100" lvl="1" indent="-342900">
              <a:lnSpc>
                <a:spcPts val="2940"/>
              </a:lnSpc>
              <a:spcBef>
                <a:spcPct val="0"/>
              </a:spcBef>
              <a:buFont typeface="Arial" panose="020B0604020202020204" pitchFamily="34" charset="0"/>
              <a:buChar char="•"/>
            </a:pPr>
            <a:r>
              <a:rPr lang="en-US" sz="3200" u="none" dirty="0">
                <a:solidFill>
                  <a:srgbClr val="233245"/>
                </a:solidFill>
                <a:latin typeface="Kollektif"/>
                <a:ea typeface="Kollektif"/>
                <a:cs typeface="Kollektif"/>
                <a:sym typeface="Kollektif"/>
              </a:rPr>
              <a:t>Affects </a:t>
            </a:r>
            <a:r>
              <a:rPr lang="en-US" sz="3200" dirty="0">
                <a:solidFill>
                  <a:srgbClr val="233245"/>
                </a:solidFill>
                <a:latin typeface="Kollektif"/>
                <a:ea typeface="Kollektif"/>
                <a:cs typeface="Kollektif"/>
                <a:sym typeface="Kollektif"/>
              </a:rPr>
              <a:t>release year or seasons of a show</a:t>
            </a:r>
          </a:p>
          <a:p>
            <a:pPr marL="342900" indent="-342900">
              <a:lnSpc>
                <a:spcPts val="2940"/>
              </a:lnSpc>
              <a:spcBef>
                <a:spcPct val="0"/>
              </a:spcBef>
              <a:buFont typeface="Arial" panose="020B0604020202020204" pitchFamily="34" charset="0"/>
              <a:buChar char="•"/>
            </a:pPr>
            <a:r>
              <a:rPr lang="en-US" sz="3200" u="none" dirty="0">
                <a:solidFill>
                  <a:srgbClr val="233245"/>
                </a:solidFill>
                <a:latin typeface="Kollektif"/>
                <a:ea typeface="Kollektif"/>
                <a:cs typeface="Kollektif"/>
                <a:sym typeface="Kollektif"/>
              </a:rPr>
              <a:t>Shows can be cancelled early based on network decisions even if it is popular</a:t>
            </a:r>
          </a:p>
        </p:txBody>
      </p:sp>
      <p:grpSp>
        <p:nvGrpSpPr>
          <p:cNvPr id="16" name="Group 8">
            <a:extLst>
              <a:ext uri="{FF2B5EF4-FFF2-40B4-BE49-F238E27FC236}">
                <a16:creationId xmlns:a16="http://schemas.microsoft.com/office/drawing/2014/main" id="{9E432E7B-C67C-7F60-7FDB-87B7F56B219F}"/>
              </a:ext>
            </a:extLst>
          </p:cNvPr>
          <p:cNvGrpSpPr/>
          <p:nvPr/>
        </p:nvGrpSpPr>
        <p:grpSpPr>
          <a:xfrm>
            <a:off x="8941121" y="6555350"/>
            <a:ext cx="1301010" cy="1301010"/>
            <a:chOff x="0" y="0"/>
            <a:chExt cx="812800" cy="812800"/>
          </a:xfrm>
        </p:grpSpPr>
        <p:sp>
          <p:nvSpPr>
            <p:cNvPr id="17" name="Freeform 9">
              <a:extLst>
                <a:ext uri="{FF2B5EF4-FFF2-40B4-BE49-F238E27FC236}">
                  <a16:creationId xmlns:a16="http://schemas.microsoft.com/office/drawing/2014/main" id="{0C145B97-9210-9B50-50F3-EA858BBD5C2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3E1"/>
            </a:solidFill>
            <a:ln cap="sq">
              <a:noFill/>
              <a:prstDash val="solid"/>
              <a:miter/>
            </a:ln>
          </p:spPr>
        </p:sp>
        <p:sp>
          <p:nvSpPr>
            <p:cNvPr id="18" name="TextBox 10">
              <a:extLst>
                <a:ext uri="{FF2B5EF4-FFF2-40B4-BE49-F238E27FC236}">
                  <a16:creationId xmlns:a16="http://schemas.microsoft.com/office/drawing/2014/main" id="{C35F5D21-86C2-03E3-F4FC-A711DE397A3D}"/>
                </a:ext>
              </a:extLst>
            </p:cNvPr>
            <p:cNvSpPr txBox="1"/>
            <p:nvPr/>
          </p:nvSpPr>
          <p:spPr>
            <a:xfrm>
              <a:off x="76200" y="19050"/>
              <a:ext cx="660400" cy="717550"/>
            </a:xfrm>
            <a:prstGeom prst="rect">
              <a:avLst/>
            </a:prstGeom>
          </p:spPr>
          <p:txBody>
            <a:bodyPr lIns="50800" tIns="50800" rIns="50800" bIns="50800" rtlCol="0" anchor="ctr"/>
            <a:lstStyle/>
            <a:p>
              <a:pPr marL="0" lvl="0" indent="0" algn="ctr">
                <a:lnSpc>
                  <a:spcPts val="3359"/>
                </a:lnSpc>
                <a:spcBef>
                  <a:spcPct val="0"/>
                </a:spcBef>
              </a:pPr>
              <a:r>
                <a:rPr lang="en-US" sz="2399" b="1" dirty="0">
                  <a:solidFill>
                    <a:srgbClr val="233245"/>
                  </a:solidFill>
                  <a:latin typeface="Kollektif Bold"/>
                  <a:ea typeface="Kollektif Bold"/>
                  <a:cs typeface="Kollektif Bold"/>
                  <a:sym typeface="Kollektif Bold"/>
                </a:rPr>
                <a:t>4</a:t>
              </a:r>
              <a:r>
                <a:rPr lang="en-US" sz="2399" b="1" u="none" dirty="0">
                  <a:solidFill>
                    <a:srgbClr val="233245"/>
                  </a:solidFill>
                  <a:latin typeface="Kollektif Bold"/>
                  <a:ea typeface="Kollektif Bold"/>
                  <a:cs typeface="Kollektif Bold"/>
                  <a:sym typeface="Kollektif Bold"/>
                </a:rPr>
                <a:t>.</a:t>
              </a:r>
            </a:p>
          </p:txBody>
        </p:sp>
      </p:grpSp>
      <p:sp>
        <p:nvSpPr>
          <p:cNvPr id="19" name="TextBox 15">
            <a:extLst>
              <a:ext uri="{FF2B5EF4-FFF2-40B4-BE49-F238E27FC236}">
                <a16:creationId xmlns:a16="http://schemas.microsoft.com/office/drawing/2014/main" id="{AB205780-6C4D-DD98-1ABB-78DF419462D3}"/>
              </a:ext>
            </a:extLst>
          </p:cNvPr>
          <p:cNvSpPr txBox="1"/>
          <p:nvPr/>
        </p:nvSpPr>
        <p:spPr>
          <a:xfrm>
            <a:off x="9591626" y="7658100"/>
            <a:ext cx="6743700" cy="396519"/>
          </a:xfrm>
          <a:prstGeom prst="rect">
            <a:avLst/>
          </a:prstGeom>
        </p:spPr>
        <p:txBody>
          <a:bodyPr wrap="square" lIns="0" tIns="0" rIns="0" bIns="0" rtlCol="0" anchor="t">
            <a:spAutoFit/>
          </a:bodyPr>
          <a:lstStyle/>
          <a:p>
            <a:pPr marL="0" lvl="0" indent="0" algn="l">
              <a:lnSpc>
                <a:spcPts val="2940"/>
              </a:lnSpc>
              <a:spcBef>
                <a:spcPct val="0"/>
              </a:spcBef>
            </a:pPr>
            <a:r>
              <a:rPr lang="en-US" sz="4000" u="none" dirty="0">
                <a:solidFill>
                  <a:srgbClr val="233245"/>
                </a:solidFill>
                <a:latin typeface="Kollektif"/>
                <a:ea typeface="Kollektif"/>
                <a:cs typeface="Kollektif"/>
                <a:sym typeface="Kollektif"/>
              </a:rPr>
              <a:t>Netflix Limited Data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3EF64-76CB-CDF7-5997-713BE7DB1CA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AADB636-3551-CBCC-C222-2A1E1D31EF55}"/>
              </a:ext>
            </a:extLst>
          </p:cNvPr>
          <p:cNvSpPr/>
          <p:nvPr/>
        </p:nvSpPr>
        <p:spPr>
          <a:xfrm rot="-2013805">
            <a:off x="15022208" y="-1047614"/>
            <a:ext cx="4118536" cy="4640887"/>
          </a:xfrm>
          <a:custGeom>
            <a:avLst/>
            <a:gdLst/>
            <a:ahLst/>
            <a:cxnLst/>
            <a:rect l="l" t="t" r="r" b="b"/>
            <a:pathLst>
              <a:path w="4118536" h="4640887">
                <a:moveTo>
                  <a:pt x="0" y="0"/>
                </a:moveTo>
                <a:lnTo>
                  <a:pt x="4118536" y="0"/>
                </a:lnTo>
                <a:lnTo>
                  <a:pt x="4118536" y="4640887"/>
                </a:lnTo>
                <a:lnTo>
                  <a:pt x="0" y="46408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a:extLst>
              <a:ext uri="{FF2B5EF4-FFF2-40B4-BE49-F238E27FC236}">
                <a16:creationId xmlns:a16="http://schemas.microsoft.com/office/drawing/2014/main" id="{2D7EFD7A-C439-AF1F-BDE7-3C6A7BF4A007}"/>
              </a:ext>
            </a:extLst>
          </p:cNvPr>
          <p:cNvGrpSpPr/>
          <p:nvPr/>
        </p:nvGrpSpPr>
        <p:grpSpPr>
          <a:xfrm>
            <a:off x="457200" y="1638804"/>
            <a:ext cx="12804764" cy="2783667"/>
            <a:chOff x="0" y="-257175"/>
            <a:chExt cx="17073018" cy="6824465"/>
          </a:xfrm>
        </p:grpSpPr>
        <p:sp>
          <p:nvSpPr>
            <p:cNvPr id="4" name="TextBox 4">
              <a:extLst>
                <a:ext uri="{FF2B5EF4-FFF2-40B4-BE49-F238E27FC236}">
                  <a16:creationId xmlns:a16="http://schemas.microsoft.com/office/drawing/2014/main" id="{280964F5-5178-6502-59C9-E69482D25B8E}"/>
                </a:ext>
              </a:extLst>
            </p:cNvPr>
            <p:cNvSpPr txBox="1"/>
            <p:nvPr/>
          </p:nvSpPr>
          <p:spPr>
            <a:xfrm>
              <a:off x="0" y="-257175"/>
              <a:ext cx="17073018" cy="3395467"/>
            </a:xfrm>
            <a:prstGeom prst="rect">
              <a:avLst/>
            </a:prstGeom>
          </p:spPr>
          <p:txBody>
            <a:bodyPr lIns="0" tIns="0" rIns="0" bIns="0" rtlCol="0" anchor="t">
              <a:spAutoFit/>
            </a:bodyPr>
            <a:lstStyle/>
            <a:p>
              <a:pPr algn="ctr">
                <a:lnSpc>
                  <a:spcPts val="10800"/>
                </a:lnSpc>
              </a:pPr>
              <a:r>
                <a:rPr lang="en-US" sz="9000" dirty="0">
                  <a:solidFill>
                    <a:srgbClr val="00C4CC"/>
                  </a:solidFill>
                  <a:latin typeface="Agrandir Black"/>
                  <a:ea typeface="Agrandir Black"/>
                  <a:cs typeface="Agrandir Black"/>
                  <a:sym typeface="Agrandir Black"/>
                </a:rPr>
                <a:t>Research Question</a:t>
              </a:r>
            </a:p>
          </p:txBody>
        </p:sp>
        <p:sp>
          <p:nvSpPr>
            <p:cNvPr id="5" name="TextBox 5">
              <a:extLst>
                <a:ext uri="{FF2B5EF4-FFF2-40B4-BE49-F238E27FC236}">
                  <a16:creationId xmlns:a16="http://schemas.microsoft.com/office/drawing/2014/main" id="{1D1E3015-82D4-8DAC-A236-54928209686F}"/>
                </a:ext>
              </a:extLst>
            </p:cNvPr>
            <p:cNvSpPr txBox="1"/>
            <p:nvPr/>
          </p:nvSpPr>
          <p:spPr>
            <a:xfrm>
              <a:off x="1139759" y="3314715"/>
              <a:ext cx="14793499" cy="3252575"/>
            </a:xfrm>
            <a:prstGeom prst="rect">
              <a:avLst/>
            </a:prstGeom>
          </p:spPr>
          <p:txBody>
            <a:bodyPr wrap="square" lIns="0" tIns="0" rIns="0" bIns="0" rtlCol="0" anchor="t">
              <a:spAutoFit/>
            </a:bodyPr>
            <a:lstStyle/>
            <a:p>
              <a:pPr lvl="0" algn="ctr">
                <a:lnSpc>
                  <a:spcPts val="3359"/>
                </a:lnSpc>
                <a:spcBef>
                  <a:spcPct val="0"/>
                </a:spcBef>
              </a:pPr>
              <a:r>
                <a:rPr lang="en-US" sz="4000" b="1" dirty="0"/>
                <a:t>Is there is a correlation between the popularity of a show/movie and different factors (genres, runtime, seasons, release year)?</a:t>
              </a:r>
              <a:r>
                <a:rPr lang="en-US" sz="4000" dirty="0"/>
                <a:t> </a:t>
              </a:r>
              <a:endParaRPr lang="en-US" sz="4000" b="1" dirty="0">
                <a:solidFill>
                  <a:srgbClr val="233245"/>
                </a:solidFill>
                <a:latin typeface="Kollektif Bold"/>
                <a:ea typeface="Kollektif Bold"/>
                <a:cs typeface="Kollektif Bold"/>
                <a:sym typeface="Kollektif Bold"/>
              </a:endParaRPr>
            </a:p>
          </p:txBody>
        </p:sp>
      </p:grpSp>
      <p:sp>
        <p:nvSpPr>
          <p:cNvPr id="6" name="Freeform 6">
            <a:extLst>
              <a:ext uri="{FF2B5EF4-FFF2-40B4-BE49-F238E27FC236}">
                <a16:creationId xmlns:a16="http://schemas.microsoft.com/office/drawing/2014/main" id="{7ABDCA6F-88A5-BF4E-6E1C-4A49603EB7A2}"/>
              </a:ext>
            </a:extLst>
          </p:cNvPr>
          <p:cNvSpPr/>
          <p:nvPr/>
        </p:nvSpPr>
        <p:spPr>
          <a:xfrm rot="2461460">
            <a:off x="-641770" y="6742407"/>
            <a:ext cx="4065758" cy="3717586"/>
          </a:xfrm>
          <a:custGeom>
            <a:avLst/>
            <a:gdLst/>
            <a:ahLst/>
            <a:cxnLst/>
            <a:rect l="l" t="t" r="r" b="b"/>
            <a:pathLst>
              <a:path w="4065758" h="3717586">
                <a:moveTo>
                  <a:pt x="0" y="0"/>
                </a:moveTo>
                <a:lnTo>
                  <a:pt x="4065758" y="0"/>
                </a:lnTo>
                <a:lnTo>
                  <a:pt x="4065758" y="3717585"/>
                </a:lnTo>
                <a:lnTo>
                  <a:pt x="0" y="37175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3">
            <a:extLst>
              <a:ext uri="{FF2B5EF4-FFF2-40B4-BE49-F238E27FC236}">
                <a16:creationId xmlns:a16="http://schemas.microsoft.com/office/drawing/2014/main" id="{20CB2A4B-9204-D37B-1056-D6F16C450A17}"/>
              </a:ext>
            </a:extLst>
          </p:cNvPr>
          <p:cNvGrpSpPr/>
          <p:nvPr/>
        </p:nvGrpSpPr>
        <p:grpSpPr>
          <a:xfrm>
            <a:off x="4572000" y="5600700"/>
            <a:ext cx="12804764" cy="1911633"/>
            <a:chOff x="0" y="-257175"/>
            <a:chExt cx="17073018" cy="4686578"/>
          </a:xfrm>
        </p:grpSpPr>
        <p:sp>
          <p:nvSpPr>
            <p:cNvPr id="8" name="TextBox 4">
              <a:extLst>
                <a:ext uri="{FF2B5EF4-FFF2-40B4-BE49-F238E27FC236}">
                  <a16:creationId xmlns:a16="http://schemas.microsoft.com/office/drawing/2014/main" id="{366E739C-8F45-3B94-81CC-5DDA5B36ADEB}"/>
                </a:ext>
              </a:extLst>
            </p:cNvPr>
            <p:cNvSpPr txBox="1"/>
            <p:nvPr/>
          </p:nvSpPr>
          <p:spPr>
            <a:xfrm>
              <a:off x="0" y="-257175"/>
              <a:ext cx="17073018" cy="3395467"/>
            </a:xfrm>
            <a:prstGeom prst="rect">
              <a:avLst/>
            </a:prstGeom>
          </p:spPr>
          <p:txBody>
            <a:bodyPr lIns="0" tIns="0" rIns="0" bIns="0" rtlCol="0" anchor="t">
              <a:spAutoFit/>
            </a:bodyPr>
            <a:lstStyle/>
            <a:p>
              <a:pPr algn="ctr">
                <a:lnSpc>
                  <a:spcPts val="10800"/>
                </a:lnSpc>
              </a:pPr>
              <a:r>
                <a:rPr lang="en-US" sz="9000" dirty="0">
                  <a:solidFill>
                    <a:srgbClr val="00C4CC"/>
                  </a:solidFill>
                  <a:latin typeface="Agrandir Black"/>
                  <a:ea typeface="Agrandir Black"/>
                  <a:cs typeface="Agrandir Black"/>
                  <a:sym typeface="Agrandir Black"/>
                </a:rPr>
                <a:t>Hypothesis</a:t>
              </a:r>
            </a:p>
          </p:txBody>
        </p:sp>
        <p:sp>
          <p:nvSpPr>
            <p:cNvPr id="9" name="TextBox 5">
              <a:extLst>
                <a:ext uri="{FF2B5EF4-FFF2-40B4-BE49-F238E27FC236}">
                  <a16:creationId xmlns:a16="http://schemas.microsoft.com/office/drawing/2014/main" id="{76B2ADF3-A888-128B-E45E-B9F3EE26EA29}"/>
                </a:ext>
              </a:extLst>
            </p:cNvPr>
            <p:cNvSpPr txBox="1"/>
            <p:nvPr/>
          </p:nvSpPr>
          <p:spPr>
            <a:xfrm>
              <a:off x="1139759" y="3314715"/>
              <a:ext cx="14793499" cy="1114688"/>
            </a:xfrm>
            <a:prstGeom prst="rect">
              <a:avLst/>
            </a:prstGeom>
          </p:spPr>
          <p:txBody>
            <a:bodyPr wrap="square" lIns="0" tIns="0" rIns="0" bIns="0" rtlCol="0" anchor="t">
              <a:spAutoFit/>
            </a:bodyPr>
            <a:lstStyle/>
            <a:p>
              <a:pPr lvl="0" algn="ctr">
                <a:lnSpc>
                  <a:spcPts val="3359"/>
                </a:lnSpc>
                <a:spcBef>
                  <a:spcPct val="0"/>
                </a:spcBef>
              </a:pPr>
              <a:r>
                <a:rPr lang="en-US" sz="4000" b="1" dirty="0"/>
                <a:t>NO CORRELATION</a:t>
              </a:r>
              <a:endParaRPr lang="en-US" sz="4000" b="1" dirty="0">
                <a:solidFill>
                  <a:srgbClr val="233245"/>
                </a:solidFill>
                <a:latin typeface="Kollektif Bold"/>
                <a:ea typeface="Kollektif Bold"/>
                <a:cs typeface="Kollektif Bold"/>
                <a:sym typeface="Kollektif Bold"/>
              </a:endParaRPr>
            </a:p>
          </p:txBody>
        </p:sp>
      </p:grpSp>
    </p:spTree>
    <p:extLst>
      <p:ext uri="{BB962C8B-B14F-4D97-AF65-F5344CB8AC3E}">
        <p14:creationId xmlns:p14="http://schemas.microsoft.com/office/powerpoint/2010/main" val="784739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DF6F6"/>
        </a:solidFill>
        <a:effectLst/>
      </p:bgPr>
    </p:bg>
    <p:spTree>
      <p:nvGrpSpPr>
        <p:cNvPr id="1" name="">
          <a:extLst>
            <a:ext uri="{FF2B5EF4-FFF2-40B4-BE49-F238E27FC236}">
              <a16:creationId xmlns:a16="http://schemas.microsoft.com/office/drawing/2014/main" id="{8B39EB2F-E498-6832-2354-639F331C129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3B36A61-415D-8B96-5485-422C29E7F385}"/>
              </a:ext>
            </a:extLst>
          </p:cNvPr>
          <p:cNvSpPr/>
          <p:nvPr/>
        </p:nvSpPr>
        <p:spPr>
          <a:xfrm flipH="1">
            <a:off x="12199930" y="1028700"/>
            <a:ext cx="5482971" cy="8229600"/>
          </a:xfrm>
          <a:custGeom>
            <a:avLst/>
            <a:gdLst/>
            <a:ahLst/>
            <a:cxnLst/>
            <a:rect l="l" t="t" r="r" b="b"/>
            <a:pathLst>
              <a:path w="5482971" h="8229600">
                <a:moveTo>
                  <a:pt x="5482971" y="0"/>
                </a:moveTo>
                <a:lnTo>
                  <a:pt x="0" y="0"/>
                </a:lnTo>
                <a:lnTo>
                  <a:pt x="0" y="8229600"/>
                </a:lnTo>
                <a:lnTo>
                  <a:pt x="5482971" y="8229600"/>
                </a:lnTo>
                <a:lnTo>
                  <a:pt x="5482971" y="0"/>
                </a:lnTo>
                <a:close/>
              </a:path>
            </a:pathLst>
          </a:custGeom>
          <a:blipFill>
            <a:blip r:embed="rId2"/>
            <a:stretch>
              <a:fillRect/>
            </a:stretch>
          </a:blipFill>
        </p:spPr>
      </p:sp>
      <p:grpSp>
        <p:nvGrpSpPr>
          <p:cNvPr id="3" name="Group 3">
            <a:extLst>
              <a:ext uri="{FF2B5EF4-FFF2-40B4-BE49-F238E27FC236}">
                <a16:creationId xmlns:a16="http://schemas.microsoft.com/office/drawing/2014/main" id="{316959F3-61C8-CD42-73EF-BA1A7A69647D}"/>
              </a:ext>
            </a:extLst>
          </p:cNvPr>
          <p:cNvGrpSpPr/>
          <p:nvPr/>
        </p:nvGrpSpPr>
        <p:grpSpPr>
          <a:xfrm>
            <a:off x="1028700" y="1753085"/>
            <a:ext cx="10431673" cy="6924523"/>
            <a:chOff x="0" y="-257175"/>
            <a:chExt cx="13908897" cy="9232696"/>
          </a:xfrm>
        </p:grpSpPr>
        <p:sp>
          <p:nvSpPr>
            <p:cNvPr id="4" name="TextBox 4">
              <a:extLst>
                <a:ext uri="{FF2B5EF4-FFF2-40B4-BE49-F238E27FC236}">
                  <a16:creationId xmlns:a16="http://schemas.microsoft.com/office/drawing/2014/main" id="{3720CB0A-0BED-C4B0-4069-501246D676B4}"/>
                </a:ext>
              </a:extLst>
            </p:cNvPr>
            <p:cNvSpPr txBox="1"/>
            <p:nvPr/>
          </p:nvSpPr>
          <p:spPr>
            <a:xfrm>
              <a:off x="0" y="-257175"/>
              <a:ext cx="13858097" cy="1846660"/>
            </a:xfrm>
            <a:prstGeom prst="rect">
              <a:avLst/>
            </a:prstGeom>
          </p:spPr>
          <p:txBody>
            <a:bodyPr lIns="0" tIns="0" rIns="0" bIns="0" rtlCol="0" anchor="t">
              <a:spAutoFit/>
            </a:bodyPr>
            <a:lstStyle/>
            <a:p>
              <a:pPr marL="0" lvl="0" indent="0" algn="l">
                <a:lnSpc>
                  <a:spcPts val="10800"/>
                </a:lnSpc>
                <a:spcBef>
                  <a:spcPct val="0"/>
                </a:spcBef>
              </a:pPr>
              <a:r>
                <a:rPr lang="en-US" sz="9000" dirty="0">
                  <a:solidFill>
                    <a:srgbClr val="F15E3D"/>
                  </a:solidFill>
                  <a:latin typeface="Agrandir Black"/>
                  <a:ea typeface="Agrandir Black"/>
                  <a:cs typeface="Agrandir Black"/>
                  <a:sym typeface="Agrandir Black"/>
                </a:rPr>
                <a:t>Takeaway</a:t>
              </a:r>
            </a:p>
          </p:txBody>
        </p:sp>
        <p:sp>
          <p:nvSpPr>
            <p:cNvPr id="7" name="TextBox 7">
              <a:extLst>
                <a:ext uri="{FF2B5EF4-FFF2-40B4-BE49-F238E27FC236}">
                  <a16:creationId xmlns:a16="http://schemas.microsoft.com/office/drawing/2014/main" id="{C007020B-6CCC-0DAF-856A-CF5D74C4321F}"/>
                </a:ext>
              </a:extLst>
            </p:cNvPr>
            <p:cNvSpPr txBox="1"/>
            <p:nvPr/>
          </p:nvSpPr>
          <p:spPr>
            <a:xfrm>
              <a:off x="50800" y="3230359"/>
              <a:ext cx="13858097" cy="5745162"/>
            </a:xfrm>
            <a:prstGeom prst="rect">
              <a:avLst/>
            </a:prstGeom>
          </p:spPr>
          <p:txBody>
            <a:bodyPr lIns="0" tIns="0" rIns="0" bIns="0" rtlCol="0" anchor="t">
              <a:spAutoFit/>
            </a:bodyPr>
            <a:lstStyle/>
            <a:p>
              <a:pPr marL="0" lvl="0" indent="0" algn="l">
                <a:spcBef>
                  <a:spcPct val="0"/>
                </a:spcBef>
              </a:pPr>
              <a:r>
                <a:rPr lang="en-US" sz="4000" b="1" dirty="0">
                  <a:solidFill>
                    <a:srgbClr val="233245"/>
                  </a:solidFill>
                  <a:latin typeface="Kollektif Bold"/>
                  <a:ea typeface="Kollektif Bold"/>
                  <a:cs typeface="Kollektif Bold"/>
                  <a:sym typeface="Kollektif Bold"/>
                </a:rPr>
                <a:t>It is important to emphasize the importance of creating to say something rather than prove statistics. The no correlation output is significant because it means that people are spreading their voice without being constrained with the pressure of guaranteed successes. </a:t>
              </a:r>
            </a:p>
          </p:txBody>
        </p:sp>
      </p:grpSp>
    </p:spTree>
    <p:extLst>
      <p:ext uri="{BB962C8B-B14F-4D97-AF65-F5344CB8AC3E}">
        <p14:creationId xmlns:p14="http://schemas.microsoft.com/office/powerpoint/2010/main" val="4210699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BF7C7"/>
        </a:solidFill>
        <a:effectLst/>
      </p:bgPr>
    </p:bg>
    <p:spTree>
      <p:nvGrpSpPr>
        <p:cNvPr id="1" name=""/>
        <p:cNvGrpSpPr/>
        <p:nvPr/>
      </p:nvGrpSpPr>
      <p:grpSpPr>
        <a:xfrm>
          <a:off x="0" y="0"/>
          <a:ext cx="0" cy="0"/>
          <a:chOff x="0" y="0"/>
          <a:chExt cx="0" cy="0"/>
        </a:xfrm>
      </p:grpSpPr>
      <p:sp>
        <p:nvSpPr>
          <p:cNvPr id="2" name="Freeform 2"/>
          <p:cNvSpPr/>
          <p:nvPr/>
        </p:nvSpPr>
        <p:spPr>
          <a:xfrm>
            <a:off x="71074" y="0"/>
            <a:ext cx="4788131" cy="10287000"/>
          </a:xfrm>
          <a:custGeom>
            <a:avLst/>
            <a:gdLst/>
            <a:ahLst/>
            <a:cxnLst/>
            <a:rect l="l" t="t" r="r" b="b"/>
            <a:pathLst>
              <a:path w="4788131" h="10287000">
                <a:moveTo>
                  <a:pt x="0" y="0"/>
                </a:moveTo>
                <a:lnTo>
                  <a:pt x="4788131" y="0"/>
                </a:lnTo>
                <a:lnTo>
                  <a:pt x="4788131"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3729073" y="4134359"/>
            <a:ext cx="10829854" cy="2160575"/>
            <a:chOff x="0" y="-257175"/>
            <a:chExt cx="14439805" cy="2880767"/>
          </a:xfrm>
        </p:grpSpPr>
        <p:sp>
          <p:nvSpPr>
            <p:cNvPr id="4" name="TextBox 4"/>
            <p:cNvSpPr txBox="1"/>
            <p:nvPr/>
          </p:nvSpPr>
          <p:spPr>
            <a:xfrm>
              <a:off x="0" y="-257175"/>
              <a:ext cx="14439805" cy="2085975"/>
            </a:xfrm>
            <a:prstGeom prst="rect">
              <a:avLst/>
            </a:prstGeom>
          </p:spPr>
          <p:txBody>
            <a:bodyPr lIns="0" tIns="0" rIns="0" bIns="0" rtlCol="0" anchor="t">
              <a:spAutoFit/>
            </a:bodyPr>
            <a:lstStyle/>
            <a:p>
              <a:pPr algn="ctr">
                <a:lnSpc>
                  <a:spcPts val="10800"/>
                </a:lnSpc>
              </a:pPr>
              <a:r>
                <a:rPr lang="en-US" sz="9000">
                  <a:solidFill>
                    <a:srgbClr val="F15E3D"/>
                  </a:solidFill>
                  <a:latin typeface="Agrandir Black"/>
                  <a:ea typeface="Agrandir Black"/>
                  <a:cs typeface="Agrandir Black"/>
                  <a:sym typeface="Agrandir Black"/>
                </a:rPr>
                <a:t>Thank you!</a:t>
              </a:r>
            </a:p>
          </p:txBody>
        </p:sp>
        <p:sp>
          <p:nvSpPr>
            <p:cNvPr id="5" name="TextBox 5"/>
            <p:cNvSpPr txBox="1"/>
            <p:nvPr/>
          </p:nvSpPr>
          <p:spPr>
            <a:xfrm>
              <a:off x="2632993" y="2147735"/>
              <a:ext cx="9173818" cy="475857"/>
            </a:xfrm>
            <a:prstGeom prst="rect">
              <a:avLst/>
            </a:prstGeom>
          </p:spPr>
          <p:txBody>
            <a:bodyPr lIns="0" tIns="0" rIns="0" bIns="0" rtlCol="0" anchor="t">
              <a:spAutoFit/>
            </a:bodyPr>
            <a:lstStyle/>
            <a:p>
              <a:pPr algn="ctr">
                <a:lnSpc>
                  <a:spcPts val="3119"/>
                </a:lnSpc>
              </a:pPr>
              <a:r>
                <a:rPr lang="en-US" sz="2399" b="1" dirty="0">
                  <a:solidFill>
                    <a:srgbClr val="233245"/>
                  </a:solidFill>
                  <a:latin typeface="Kollektif Bold"/>
                  <a:ea typeface="Kollektif Bold"/>
                  <a:cs typeface="Kollektif Bold"/>
                  <a:sym typeface="Kollektif Bold"/>
                </a:rPr>
                <a:t>Any questions?</a:t>
              </a:r>
            </a:p>
          </p:txBody>
        </p:sp>
      </p:grpSp>
      <p:sp>
        <p:nvSpPr>
          <p:cNvPr id="6" name="Freeform 6"/>
          <p:cNvSpPr/>
          <p:nvPr/>
        </p:nvSpPr>
        <p:spPr>
          <a:xfrm flipH="1">
            <a:off x="13499869" y="0"/>
            <a:ext cx="4788131" cy="10287000"/>
          </a:xfrm>
          <a:custGeom>
            <a:avLst/>
            <a:gdLst/>
            <a:ahLst/>
            <a:cxnLst/>
            <a:rect l="l" t="t" r="r" b="b"/>
            <a:pathLst>
              <a:path w="4788131" h="10287000">
                <a:moveTo>
                  <a:pt x="4788131" y="0"/>
                </a:moveTo>
                <a:lnTo>
                  <a:pt x="0" y="0"/>
                </a:lnTo>
                <a:lnTo>
                  <a:pt x="0" y="10287000"/>
                </a:lnTo>
                <a:lnTo>
                  <a:pt x="4788131" y="10287000"/>
                </a:lnTo>
                <a:lnTo>
                  <a:pt x="4788131"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1EFFF"/>
        </a:solidFill>
        <a:effectLst/>
      </p:bgPr>
    </p:bg>
    <p:spTree>
      <p:nvGrpSpPr>
        <p:cNvPr id="1" name="">
          <a:extLst>
            <a:ext uri="{FF2B5EF4-FFF2-40B4-BE49-F238E27FC236}">
              <a16:creationId xmlns:a16="http://schemas.microsoft.com/office/drawing/2014/main" id="{97DF23B2-8435-5C87-B953-546EA98EC4C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29F8EC7-785B-17F0-8738-8B77E6D446DC}"/>
              </a:ext>
            </a:extLst>
          </p:cNvPr>
          <p:cNvGrpSpPr/>
          <p:nvPr/>
        </p:nvGrpSpPr>
        <p:grpSpPr>
          <a:xfrm rot="5032238">
            <a:off x="7355117" y="-1383742"/>
            <a:ext cx="7868665" cy="15605725"/>
            <a:chOff x="0" y="0"/>
            <a:chExt cx="812800" cy="1612006"/>
          </a:xfrm>
        </p:grpSpPr>
        <p:sp>
          <p:nvSpPr>
            <p:cNvPr id="3" name="Freeform 3">
              <a:extLst>
                <a:ext uri="{FF2B5EF4-FFF2-40B4-BE49-F238E27FC236}">
                  <a16:creationId xmlns:a16="http://schemas.microsoft.com/office/drawing/2014/main" id="{E26324DF-635D-CFCE-EADA-A5C5582220E8}"/>
                </a:ext>
              </a:extLst>
            </p:cNvPr>
            <p:cNvSpPr/>
            <p:nvPr/>
          </p:nvSpPr>
          <p:spPr>
            <a:xfrm>
              <a:off x="0" y="0"/>
              <a:ext cx="812800" cy="1612006"/>
            </a:xfrm>
            <a:custGeom>
              <a:avLst/>
              <a:gdLst/>
              <a:ahLst/>
              <a:cxnLst/>
              <a:rect l="l" t="t" r="r" b="b"/>
              <a:pathLst>
                <a:path w="812800" h="1612006">
                  <a:moveTo>
                    <a:pt x="406400" y="1612006"/>
                  </a:moveTo>
                  <a:lnTo>
                    <a:pt x="812800" y="0"/>
                  </a:lnTo>
                  <a:lnTo>
                    <a:pt x="0" y="0"/>
                  </a:lnTo>
                  <a:lnTo>
                    <a:pt x="406400" y="1612006"/>
                  </a:lnTo>
                  <a:close/>
                </a:path>
              </a:pathLst>
            </a:custGeom>
            <a:solidFill>
              <a:srgbClr val="EFE88A"/>
            </a:solidFill>
          </p:spPr>
        </p:sp>
        <p:sp>
          <p:nvSpPr>
            <p:cNvPr id="4" name="TextBox 4">
              <a:extLst>
                <a:ext uri="{FF2B5EF4-FFF2-40B4-BE49-F238E27FC236}">
                  <a16:creationId xmlns:a16="http://schemas.microsoft.com/office/drawing/2014/main" id="{4D72D13B-7507-D0B0-229A-9E4FA91C21C0}"/>
                </a:ext>
              </a:extLst>
            </p:cNvPr>
            <p:cNvSpPr txBox="1"/>
            <p:nvPr/>
          </p:nvSpPr>
          <p:spPr>
            <a:xfrm>
              <a:off x="127000" y="57993"/>
              <a:ext cx="558800" cy="805581"/>
            </a:xfrm>
            <a:prstGeom prst="rect">
              <a:avLst/>
            </a:prstGeom>
          </p:spPr>
          <p:txBody>
            <a:bodyPr lIns="50800" tIns="50800" rIns="50800" bIns="50800" rtlCol="0" anchor="ctr"/>
            <a:lstStyle/>
            <a:p>
              <a:pPr algn="ctr">
                <a:lnSpc>
                  <a:spcPts val="3359"/>
                </a:lnSpc>
              </a:pPr>
              <a:endParaRPr/>
            </a:p>
          </p:txBody>
        </p:sp>
      </p:grpSp>
      <p:sp>
        <p:nvSpPr>
          <p:cNvPr id="5" name="Freeform 5">
            <a:extLst>
              <a:ext uri="{FF2B5EF4-FFF2-40B4-BE49-F238E27FC236}">
                <a16:creationId xmlns:a16="http://schemas.microsoft.com/office/drawing/2014/main" id="{66D7E804-E83C-F374-5F69-40E6D820BBEE}"/>
              </a:ext>
            </a:extLst>
          </p:cNvPr>
          <p:cNvSpPr/>
          <p:nvPr/>
        </p:nvSpPr>
        <p:spPr>
          <a:xfrm rot="-361509">
            <a:off x="765911" y="3710115"/>
            <a:ext cx="6183601" cy="6458069"/>
          </a:xfrm>
          <a:custGeom>
            <a:avLst/>
            <a:gdLst/>
            <a:ahLst/>
            <a:cxnLst/>
            <a:rect l="l" t="t" r="r" b="b"/>
            <a:pathLst>
              <a:path w="6183601" h="6458069">
                <a:moveTo>
                  <a:pt x="0" y="0"/>
                </a:moveTo>
                <a:lnTo>
                  <a:pt x="6183601" y="0"/>
                </a:lnTo>
                <a:lnTo>
                  <a:pt x="6183601" y="6458069"/>
                </a:lnTo>
                <a:lnTo>
                  <a:pt x="0" y="6458069"/>
                </a:lnTo>
                <a:lnTo>
                  <a:pt x="0" y="0"/>
                </a:lnTo>
                <a:close/>
              </a:path>
            </a:pathLst>
          </a:custGeom>
          <a:blipFill>
            <a:blip r:embed="rId2"/>
            <a:stretch>
              <a:fillRect/>
            </a:stretch>
          </a:blipFill>
        </p:spPr>
      </p:sp>
      <p:sp>
        <p:nvSpPr>
          <p:cNvPr id="6" name="TextBox 6">
            <a:extLst>
              <a:ext uri="{FF2B5EF4-FFF2-40B4-BE49-F238E27FC236}">
                <a16:creationId xmlns:a16="http://schemas.microsoft.com/office/drawing/2014/main" id="{9728340D-AEF8-E6BB-0AB2-F1C8EE29710F}"/>
              </a:ext>
            </a:extLst>
          </p:cNvPr>
          <p:cNvSpPr txBox="1"/>
          <p:nvPr/>
        </p:nvSpPr>
        <p:spPr>
          <a:xfrm>
            <a:off x="4081725" y="1141813"/>
            <a:ext cx="9312468" cy="1384995"/>
          </a:xfrm>
          <a:prstGeom prst="rect">
            <a:avLst/>
          </a:prstGeom>
        </p:spPr>
        <p:txBody>
          <a:bodyPr lIns="0" tIns="0" rIns="0" bIns="0" rtlCol="0" anchor="t">
            <a:spAutoFit/>
          </a:bodyPr>
          <a:lstStyle/>
          <a:p>
            <a:pPr algn="ctr">
              <a:lnSpc>
                <a:spcPts val="10800"/>
              </a:lnSpc>
            </a:pPr>
            <a:r>
              <a:rPr lang="en-US" sz="9000" dirty="0">
                <a:solidFill>
                  <a:srgbClr val="F15E3D"/>
                </a:solidFill>
                <a:latin typeface="Agrandir Black"/>
                <a:ea typeface="Agrandir Black"/>
                <a:cs typeface="Agrandir Black"/>
                <a:sym typeface="Agrandir Black"/>
              </a:rPr>
              <a:t>Conclusion</a:t>
            </a:r>
          </a:p>
        </p:txBody>
      </p:sp>
      <p:sp>
        <p:nvSpPr>
          <p:cNvPr id="7" name="TextBox 7">
            <a:extLst>
              <a:ext uri="{FF2B5EF4-FFF2-40B4-BE49-F238E27FC236}">
                <a16:creationId xmlns:a16="http://schemas.microsoft.com/office/drawing/2014/main" id="{0D76F8F9-474C-8133-71F7-70EC4EC1DCBA}"/>
              </a:ext>
            </a:extLst>
          </p:cNvPr>
          <p:cNvSpPr txBox="1"/>
          <p:nvPr/>
        </p:nvSpPr>
        <p:spPr>
          <a:xfrm>
            <a:off x="9756994" y="5708043"/>
            <a:ext cx="7274398" cy="1231106"/>
          </a:xfrm>
          <a:prstGeom prst="rect">
            <a:avLst/>
          </a:prstGeom>
        </p:spPr>
        <p:txBody>
          <a:bodyPr wrap="square" lIns="0" tIns="0" rIns="0" bIns="0" rtlCol="0" anchor="t">
            <a:spAutoFit/>
          </a:bodyPr>
          <a:lstStyle/>
          <a:p>
            <a:pPr marL="0" lvl="0" indent="0" algn="ctr">
              <a:spcBef>
                <a:spcPct val="0"/>
              </a:spcBef>
            </a:pPr>
            <a:r>
              <a:rPr lang="en-US" sz="4000" u="none" dirty="0">
                <a:solidFill>
                  <a:srgbClr val="233245"/>
                </a:solidFill>
                <a:latin typeface="Kollektif"/>
                <a:ea typeface="Kollektif"/>
                <a:cs typeface="Kollektif"/>
                <a:sym typeface="Kollektif"/>
              </a:rPr>
              <a:t>Hypothesis was proven </a:t>
            </a:r>
            <a:r>
              <a:rPr lang="en-US" sz="4000" u="none" dirty="0">
                <a:solidFill>
                  <a:srgbClr val="233245"/>
                </a:solidFill>
                <a:latin typeface="Kollektif"/>
                <a:ea typeface="Kollektif"/>
                <a:cs typeface="Kollektif"/>
                <a:sym typeface="Wingdings" panose="05000000000000000000" pitchFamily="2" charset="2"/>
              </a:rPr>
              <a:t> </a:t>
            </a:r>
            <a:r>
              <a:rPr lang="en-US" sz="4000" b="1" u="none" dirty="0">
                <a:solidFill>
                  <a:srgbClr val="233245"/>
                </a:solidFill>
                <a:latin typeface="Kollektif"/>
                <a:ea typeface="Kollektif"/>
                <a:cs typeface="Kollektif"/>
                <a:sym typeface="Wingdings" panose="05000000000000000000" pitchFamily="2" charset="2"/>
              </a:rPr>
              <a:t>There was no correlation</a:t>
            </a:r>
            <a:endParaRPr lang="en-US" sz="4000" b="1" u="none" dirty="0">
              <a:solidFill>
                <a:srgbClr val="233245"/>
              </a:solidFill>
              <a:latin typeface="Kollektif"/>
              <a:ea typeface="Kollektif"/>
              <a:cs typeface="Kollektif"/>
              <a:sym typeface="Kollektif"/>
            </a:endParaRPr>
          </a:p>
        </p:txBody>
      </p:sp>
    </p:spTree>
    <p:extLst>
      <p:ext uri="{BB962C8B-B14F-4D97-AF65-F5344CB8AC3E}">
        <p14:creationId xmlns:p14="http://schemas.microsoft.com/office/powerpoint/2010/main" val="27009494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5E5E0"/>
        </a:solidFill>
        <a:effectLst/>
      </p:bgPr>
    </p:bg>
    <p:spTree>
      <p:nvGrpSpPr>
        <p:cNvPr id="1" name=""/>
        <p:cNvGrpSpPr/>
        <p:nvPr/>
      </p:nvGrpSpPr>
      <p:grpSpPr>
        <a:xfrm>
          <a:off x="0" y="0"/>
          <a:ext cx="0" cy="0"/>
          <a:chOff x="0" y="0"/>
          <a:chExt cx="0" cy="0"/>
        </a:xfrm>
      </p:grpSpPr>
      <p:sp>
        <p:nvSpPr>
          <p:cNvPr id="2" name="Freeform 2"/>
          <p:cNvSpPr/>
          <p:nvPr/>
        </p:nvSpPr>
        <p:spPr>
          <a:xfrm rot="-4355491">
            <a:off x="333135" y="5898575"/>
            <a:ext cx="5851015" cy="5811588"/>
          </a:xfrm>
          <a:custGeom>
            <a:avLst/>
            <a:gdLst/>
            <a:ahLst/>
            <a:cxnLst/>
            <a:rect l="l" t="t" r="r" b="b"/>
            <a:pathLst>
              <a:path w="5851015" h="5811588">
                <a:moveTo>
                  <a:pt x="0" y="0"/>
                </a:moveTo>
                <a:lnTo>
                  <a:pt x="5851015" y="0"/>
                </a:lnTo>
                <a:lnTo>
                  <a:pt x="5851015" y="5811588"/>
                </a:lnTo>
                <a:lnTo>
                  <a:pt x="0" y="58115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730688">
            <a:off x="9559751" y="7623253"/>
            <a:ext cx="5851015" cy="5811588"/>
          </a:xfrm>
          <a:custGeom>
            <a:avLst/>
            <a:gdLst/>
            <a:ahLst/>
            <a:cxnLst/>
            <a:rect l="l" t="t" r="r" b="b"/>
            <a:pathLst>
              <a:path w="5851015" h="5811588">
                <a:moveTo>
                  <a:pt x="0" y="0"/>
                </a:moveTo>
                <a:lnTo>
                  <a:pt x="5851015" y="0"/>
                </a:lnTo>
                <a:lnTo>
                  <a:pt x="5851015" y="5811588"/>
                </a:lnTo>
                <a:lnTo>
                  <a:pt x="0" y="58115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339778" y="885825"/>
            <a:ext cx="15590174" cy="1666875"/>
          </a:xfrm>
          <a:prstGeom prst="rect">
            <a:avLst/>
          </a:prstGeom>
        </p:spPr>
        <p:txBody>
          <a:bodyPr lIns="0" tIns="0" rIns="0" bIns="0" rtlCol="0" anchor="t">
            <a:spAutoFit/>
          </a:bodyPr>
          <a:lstStyle/>
          <a:p>
            <a:pPr marL="0" lvl="0" indent="0" algn="l">
              <a:lnSpc>
                <a:spcPts val="6000"/>
              </a:lnSpc>
              <a:spcBef>
                <a:spcPct val="0"/>
              </a:spcBef>
            </a:pPr>
            <a:r>
              <a:rPr lang="en-US" sz="5000">
                <a:solidFill>
                  <a:srgbClr val="233245"/>
                </a:solidFill>
                <a:latin typeface="Agrandir Black"/>
                <a:ea typeface="Agrandir Black"/>
                <a:cs typeface="Agrandir Black"/>
                <a:sym typeface="Agrandir Black"/>
              </a:rPr>
              <a:t>Use this presentation as a Google Slide template in 3 steps</a:t>
            </a:r>
          </a:p>
        </p:txBody>
      </p:sp>
      <p:grpSp>
        <p:nvGrpSpPr>
          <p:cNvPr id="5" name="Group 5"/>
          <p:cNvGrpSpPr/>
          <p:nvPr/>
        </p:nvGrpSpPr>
        <p:grpSpPr>
          <a:xfrm>
            <a:off x="6692288" y="3162742"/>
            <a:ext cx="1301010" cy="130101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3E1"/>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940"/>
                </a:lnSpc>
              </a:pPr>
              <a:r>
                <a:rPr lang="en-US" sz="2100" b="1">
                  <a:solidFill>
                    <a:srgbClr val="233245"/>
                  </a:solidFill>
                  <a:latin typeface="Kollektif Bold"/>
                  <a:ea typeface="Kollektif Bold"/>
                  <a:cs typeface="Kollektif Bold"/>
                  <a:sym typeface="Kollektif Bold"/>
                </a:rPr>
                <a:t>2.</a:t>
              </a:r>
            </a:p>
          </p:txBody>
        </p:sp>
      </p:grpSp>
      <p:sp>
        <p:nvSpPr>
          <p:cNvPr id="8" name="TextBox 8"/>
          <p:cNvSpPr txBox="1"/>
          <p:nvPr/>
        </p:nvSpPr>
        <p:spPr>
          <a:xfrm>
            <a:off x="7263788" y="4336530"/>
            <a:ext cx="3760423" cy="1467485"/>
          </a:xfrm>
          <a:prstGeom prst="rect">
            <a:avLst/>
          </a:prstGeom>
        </p:spPr>
        <p:txBody>
          <a:bodyPr lIns="0" tIns="0" rIns="0" bIns="0" rtlCol="0" anchor="t">
            <a:spAutoFit/>
          </a:bodyPr>
          <a:lstStyle/>
          <a:p>
            <a:pPr marL="0" lvl="0" indent="0" algn="l">
              <a:lnSpc>
                <a:spcPts val="2940"/>
              </a:lnSpc>
              <a:spcBef>
                <a:spcPct val="0"/>
              </a:spcBef>
            </a:pPr>
            <a:r>
              <a:rPr lang="en-US" sz="2100" u="none">
                <a:solidFill>
                  <a:srgbClr val="233245"/>
                </a:solidFill>
                <a:latin typeface="Kollektif"/>
                <a:ea typeface="Kollektif"/>
                <a:cs typeface="Kollektif"/>
                <a:sym typeface="Kollektif"/>
              </a:rPr>
              <a:t>Click on the "Share" button on the top right corner in Canva and click on "More" at the bottom of the menu.</a:t>
            </a:r>
          </a:p>
        </p:txBody>
      </p:sp>
      <p:grpSp>
        <p:nvGrpSpPr>
          <p:cNvPr id="9" name="Group 9"/>
          <p:cNvGrpSpPr/>
          <p:nvPr/>
        </p:nvGrpSpPr>
        <p:grpSpPr>
          <a:xfrm>
            <a:off x="768278" y="3162742"/>
            <a:ext cx="1301010" cy="130101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3E1"/>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940"/>
                </a:lnSpc>
              </a:pPr>
              <a:r>
                <a:rPr lang="en-US" sz="2100" b="1">
                  <a:solidFill>
                    <a:srgbClr val="233245"/>
                  </a:solidFill>
                  <a:latin typeface="Kollektif Bold"/>
                  <a:ea typeface="Kollektif Bold"/>
                  <a:cs typeface="Kollektif Bold"/>
                  <a:sym typeface="Kollektif Bold"/>
                </a:rPr>
                <a:t>1.</a:t>
              </a:r>
            </a:p>
          </p:txBody>
        </p:sp>
      </p:grpSp>
      <p:sp>
        <p:nvSpPr>
          <p:cNvPr id="12" name="TextBox 12"/>
          <p:cNvSpPr txBox="1"/>
          <p:nvPr/>
        </p:nvSpPr>
        <p:spPr>
          <a:xfrm>
            <a:off x="1358048" y="4336530"/>
            <a:ext cx="3997387" cy="1467485"/>
          </a:xfrm>
          <a:prstGeom prst="rect">
            <a:avLst/>
          </a:prstGeom>
        </p:spPr>
        <p:txBody>
          <a:bodyPr lIns="0" tIns="0" rIns="0" bIns="0" rtlCol="0" anchor="t">
            <a:spAutoFit/>
          </a:bodyPr>
          <a:lstStyle/>
          <a:p>
            <a:pPr marL="0" lvl="0" indent="0" algn="l">
              <a:lnSpc>
                <a:spcPts val="2940"/>
              </a:lnSpc>
              <a:spcBef>
                <a:spcPct val="0"/>
              </a:spcBef>
            </a:pPr>
            <a:r>
              <a:rPr lang="en-US" sz="2100" u="none">
                <a:solidFill>
                  <a:srgbClr val="233245"/>
                </a:solidFill>
                <a:latin typeface="Kollektif"/>
                <a:ea typeface="Kollektif"/>
                <a:cs typeface="Kollektif"/>
                <a:sym typeface="Kollektif"/>
              </a:rPr>
              <a:t>Click on the "Canva" button next to this presentation. Start editing your presentation. You may need to sign in to your Canva account.</a:t>
            </a:r>
          </a:p>
        </p:txBody>
      </p:sp>
      <p:grpSp>
        <p:nvGrpSpPr>
          <p:cNvPr id="13" name="Group 13"/>
          <p:cNvGrpSpPr/>
          <p:nvPr/>
        </p:nvGrpSpPr>
        <p:grpSpPr>
          <a:xfrm>
            <a:off x="12598029" y="3162742"/>
            <a:ext cx="1301010" cy="130101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3E1"/>
            </a:solidFill>
          </p:spPr>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2940"/>
                </a:lnSpc>
              </a:pPr>
              <a:r>
                <a:rPr lang="en-US" sz="2100" b="1">
                  <a:solidFill>
                    <a:srgbClr val="233245"/>
                  </a:solidFill>
                  <a:latin typeface="Kollektif Bold"/>
                  <a:ea typeface="Kollektif Bold"/>
                  <a:cs typeface="Kollektif Bold"/>
                  <a:sym typeface="Kollektif Bold"/>
                </a:rPr>
                <a:t>3.</a:t>
              </a:r>
            </a:p>
          </p:txBody>
        </p:sp>
      </p:grpSp>
      <p:sp>
        <p:nvSpPr>
          <p:cNvPr id="16" name="TextBox 16"/>
          <p:cNvSpPr txBox="1"/>
          <p:nvPr/>
        </p:nvSpPr>
        <p:spPr>
          <a:xfrm>
            <a:off x="13169529" y="4336530"/>
            <a:ext cx="3760423" cy="2572385"/>
          </a:xfrm>
          <a:prstGeom prst="rect">
            <a:avLst/>
          </a:prstGeom>
        </p:spPr>
        <p:txBody>
          <a:bodyPr lIns="0" tIns="0" rIns="0" bIns="0" rtlCol="0" anchor="t">
            <a:spAutoFit/>
          </a:bodyPr>
          <a:lstStyle/>
          <a:p>
            <a:pPr marL="0" lvl="0" indent="0" algn="l">
              <a:lnSpc>
                <a:spcPts val="2940"/>
              </a:lnSpc>
              <a:spcBef>
                <a:spcPct val="0"/>
              </a:spcBef>
            </a:pPr>
            <a:r>
              <a:rPr lang="en-US" sz="2100">
                <a:solidFill>
                  <a:srgbClr val="233245"/>
                </a:solidFill>
                <a:latin typeface="Kollektif"/>
                <a:ea typeface="Kollektif"/>
                <a:cs typeface="Kollektif"/>
                <a:sym typeface="Kollektif"/>
              </a:rPr>
              <a:t>Enter "Google Drive" in the search bar and click on the Google Drive icon to add this design as a Google slide in your G Drive. It will ask you to link your Google account to Canva the first time.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BE24"/>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8914681" y="912765"/>
            <a:ext cx="8900372" cy="8566686"/>
            <a:chOff x="30480" y="591820"/>
            <a:chExt cx="12736830" cy="12259310"/>
          </a:xfrm>
        </p:grpSpPr>
        <p:sp>
          <p:nvSpPr>
            <p:cNvPr id="3" name="Freeform 3"/>
            <p:cNvSpPr/>
            <p:nvPr/>
          </p:nvSpPr>
          <p:spPr>
            <a:xfrm>
              <a:off x="94741" y="832554"/>
              <a:ext cx="12517576" cy="11526913"/>
            </a:xfrm>
            <a:custGeom>
              <a:avLst/>
              <a:gdLst/>
              <a:ahLst/>
              <a:cxnLst/>
              <a:rect l="l" t="t" r="r" b="b"/>
              <a:pathLst>
                <a:path w="12517576" h="11526913">
                  <a:moveTo>
                    <a:pt x="11861039" y="4030276"/>
                  </a:moveTo>
                  <a:cubicBezTo>
                    <a:pt x="10754870" y="1880166"/>
                    <a:pt x="8526020" y="304096"/>
                    <a:pt x="6151119" y="56446"/>
                  </a:cubicBezTo>
                  <a:cubicBezTo>
                    <a:pt x="4213099" y="-240734"/>
                    <a:pt x="2938019" y="672396"/>
                    <a:pt x="1896619" y="1929696"/>
                  </a:cubicBezTo>
                  <a:cubicBezTo>
                    <a:pt x="855219" y="3186996"/>
                    <a:pt x="301499" y="4789736"/>
                    <a:pt x="77979" y="6406446"/>
                  </a:cubicBezTo>
                  <a:cubicBezTo>
                    <a:pt x="-40131" y="7259886"/>
                    <a:pt x="-64261" y="8165396"/>
                    <a:pt x="297689" y="8947716"/>
                  </a:cubicBezTo>
                  <a:cubicBezTo>
                    <a:pt x="756159" y="9939585"/>
                    <a:pt x="1758189" y="10570776"/>
                    <a:pt x="2777999" y="10963206"/>
                  </a:cubicBezTo>
                  <a:cubicBezTo>
                    <a:pt x="5521199" y="12018576"/>
                    <a:pt x="8889239" y="11609636"/>
                    <a:pt x="11024109" y="9587796"/>
                  </a:cubicBezTo>
                  <a:cubicBezTo>
                    <a:pt x="11692129" y="8955336"/>
                    <a:pt x="12239499" y="8162856"/>
                    <a:pt x="12435079" y="7263696"/>
                  </a:cubicBezTo>
                  <a:cubicBezTo>
                    <a:pt x="12672569" y="6172766"/>
                    <a:pt x="12371579" y="5023416"/>
                    <a:pt x="11861039" y="4030276"/>
                  </a:cubicBezTo>
                  <a:close/>
                </a:path>
              </a:pathLst>
            </a:custGeom>
            <a:blipFill>
              <a:blip r:embed="rId2"/>
              <a:stretch>
                <a:fillRect l="-11188" t="-5134" r="-26939" b="5134"/>
              </a:stretch>
            </a:blipFill>
          </p:spPr>
        </p:sp>
      </p:grpSp>
      <p:grpSp>
        <p:nvGrpSpPr>
          <p:cNvPr id="4" name="Group 4"/>
          <p:cNvGrpSpPr/>
          <p:nvPr/>
        </p:nvGrpSpPr>
        <p:grpSpPr>
          <a:xfrm>
            <a:off x="1028700" y="4151947"/>
            <a:ext cx="7378075" cy="2026928"/>
            <a:chOff x="0" y="0"/>
            <a:chExt cx="9837433" cy="2702571"/>
          </a:xfrm>
        </p:grpSpPr>
        <p:sp>
          <p:nvSpPr>
            <p:cNvPr id="5" name="TextBox 5"/>
            <p:cNvSpPr txBox="1"/>
            <p:nvPr/>
          </p:nvSpPr>
          <p:spPr>
            <a:xfrm>
              <a:off x="0" y="-257175"/>
              <a:ext cx="9837433" cy="2085975"/>
            </a:xfrm>
            <a:prstGeom prst="rect">
              <a:avLst/>
            </a:prstGeom>
          </p:spPr>
          <p:txBody>
            <a:bodyPr lIns="0" tIns="0" rIns="0" bIns="0" rtlCol="0" anchor="t">
              <a:spAutoFit/>
            </a:bodyPr>
            <a:lstStyle/>
            <a:p>
              <a:pPr marL="0" lvl="0" indent="0" algn="just">
                <a:lnSpc>
                  <a:spcPts val="10800"/>
                </a:lnSpc>
                <a:spcBef>
                  <a:spcPct val="0"/>
                </a:spcBef>
              </a:pPr>
              <a:r>
                <a:rPr lang="en-US" sz="9000">
                  <a:solidFill>
                    <a:srgbClr val="FFFFFF"/>
                  </a:solidFill>
                  <a:latin typeface="Agrandir Black"/>
                  <a:ea typeface="Agrandir Black"/>
                  <a:cs typeface="Agrandir Black"/>
                  <a:sym typeface="Agrandir Black"/>
                </a:rPr>
                <a:t>About us</a:t>
              </a:r>
            </a:p>
          </p:txBody>
        </p:sp>
        <p:sp>
          <p:nvSpPr>
            <p:cNvPr id="6" name="TextBox 6"/>
            <p:cNvSpPr txBox="1"/>
            <p:nvPr/>
          </p:nvSpPr>
          <p:spPr>
            <a:xfrm>
              <a:off x="0" y="2184411"/>
              <a:ext cx="9837433" cy="518160"/>
            </a:xfrm>
            <a:prstGeom prst="rect">
              <a:avLst/>
            </a:prstGeom>
          </p:spPr>
          <p:txBody>
            <a:bodyPr lIns="0" tIns="0" rIns="0" bIns="0" rtlCol="0" anchor="t">
              <a:spAutoFit/>
            </a:bodyPr>
            <a:lstStyle/>
            <a:p>
              <a:pPr marL="0" lvl="0" indent="0" algn="l">
                <a:lnSpc>
                  <a:spcPts val="3119"/>
                </a:lnSpc>
                <a:spcBef>
                  <a:spcPct val="0"/>
                </a:spcBef>
              </a:pPr>
              <a:r>
                <a:rPr lang="en-US" sz="2399" b="1" u="none">
                  <a:solidFill>
                    <a:srgbClr val="233245"/>
                  </a:solidFill>
                  <a:latin typeface="Kollektif Bold"/>
                  <a:ea typeface="Kollektif Bold"/>
                  <a:cs typeface="Kollektif Bold"/>
                  <a:sym typeface="Kollektif Bold"/>
                </a:rPr>
                <a:t>Elaborate on what you want to discuss. </a:t>
              </a:r>
            </a:p>
          </p:txBody>
        </p:sp>
      </p:grpSp>
      <p:sp>
        <p:nvSpPr>
          <p:cNvPr id="7" name="Freeform 7"/>
          <p:cNvSpPr/>
          <p:nvPr/>
        </p:nvSpPr>
        <p:spPr>
          <a:xfrm rot="-1362824">
            <a:off x="-889345" y="8282335"/>
            <a:ext cx="4752819" cy="2394233"/>
          </a:xfrm>
          <a:custGeom>
            <a:avLst/>
            <a:gdLst/>
            <a:ahLst/>
            <a:cxnLst/>
            <a:rect l="l" t="t" r="r" b="b"/>
            <a:pathLst>
              <a:path w="4752819" h="2394233">
                <a:moveTo>
                  <a:pt x="0" y="0"/>
                </a:moveTo>
                <a:lnTo>
                  <a:pt x="4752819" y="0"/>
                </a:lnTo>
                <a:lnTo>
                  <a:pt x="4752819" y="2394232"/>
                </a:lnTo>
                <a:lnTo>
                  <a:pt x="0" y="2394232"/>
                </a:lnTo>
                <a:lnTo>
                  <a:pt x="0" y="0"/>
                </a:lnTo>
                <a:close/>
              </a:path>
            </a:pathLst>
          </a:custGeom>
          <a:blipFill>
            <a:blip r:embed="rId3"/>
            <a:stretch>
              <a:fillRect/>
            </a:stretch>
          </a:blipFill>
        </p:spPr>
      </p:sp>
      <p:sp>
        <p:nvSpPr>
          <p:cNvPr id="8" name="Freeform 8"/>
          <p:cNvSpPr/>
          <p:nvPr/>
        </p:nvSpPr>
        <p:spPr>
          <a:xfrm rot="356598">
            <a:off x="14139940" y="3034"/>
            <a:ext cx="4752819" cy="2394233"/>
          </a:xfrm>
          <a:custGeom>
            <a:avLst/>
            <a:gdLst/>
            <a:ahLst/>
            <a:cxnLst/>
            <a:rect l="l" t="t" r="r" b="b"/>
            <a:pathLst>
              <a:path w="4752819" h="2394233">
                <a:moveTo>
                  <a:pt x="0" y="0"/>
                </a:moveTo>
                <a:lnTo>
                  <a:pt x="4752820" y="0"/>
                </a:lnTo>
                <a:lnTo>
                  <a:pt x="4752820" y="2394232"/>
                </a:lnTo>
                <a:lnTo>
                  <a:pt x="0" y="2394232"/>
                </a:lnTo>
                <a:lnTo>
                  <a:pt x="0" y="0"/>
                </a:lnTo>
                <a:close/>
              </a:path>
            </a:pathLst>
          </a:custGeom>
          <a:blipFill>
            <a:blip r:embed="rId3"/>
            <a:stretch>
              <a:fillRect/>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8F3E1"/>
        </a:solidFill>
        <a:effectLst/>
      </p:bgPr>
    </p:bg>
    <p:spTree>
      <p:nvGrpSpPr>
        <p:cNvPr id="1" name=""/>
        <p:cNvGrpSpPr/>
        <p:nvPr/>
      </p:nvGrpSpPr>
      <p:grpSpPr>
        <a:xfrm>
          <a:off x="0" y="0"/>
          <a:ext cx="0" cy="0"/>
          <a:chOff x="0" y="0"/>
          <a:chExt cx="0" cy="0"/>
        </a:xfrm>
      </p:grpSpPr>
      <p:grpSp>
        <p:nvGrpSpPr>
          <p:cNvPr id="2" name="Group 2"/>
          <p:cNvGrpSpPr/>
          <p:nvPr/>
        </p:nvGrpSpPr>
        <p:grpSpPr>
          <a:xfrm rot="3603233">
            <a:off x="10408706" y="-4295442"/>
            <a:ext cx="5732052" cy="9979992"/>
            <a:chOff x="0" y="0"/>
            <a:chExt cx="975486" cy="1698405"/>
          </a:xfrm>
        </p:grpSpPr>
        <p:sp>
          <p:nvSpPr>
            <p:cNvPr id="3" name="Freeform 3"/>
            <p:cNvSpPr/>
            <p:nvPr/>
          </p:nvSpPr>
          <p:spPr>
            <a:xfrm>
              <a:off x="0" y="0"/>
              <a:ext cx="975486" cy="1698405"/>
            </a:xfrm>
            <a:custGeom>
              <a:avLst/>
              <a:gdLst/>
              <a:ahLst/>
              <a:cxnLst/>
              <a:rect l="l" t="t" r="r" b="b"/>
              <a:pathLst>
                <a:path w="975486" h="1698405">
                  <a:moveTo>
                    <a:pt x="203200" y="0"/>
                  </a:moveTo>
                  <a:lnTo>
                    <a:pt x="772286" y="0"/>
                  </a:lnTo>
                  <a:lnTo>
                    <a:pt x="975486" y="1698405"/>
                  </a:lnTo>
                  <a:lnTo>
                    <a:pt x="0" y="1698405"/>
                  </a:lnTo>
                  <a:lnTo>
                    <a:pt x="203200" y="0"/>
                  </a:lnTo>
                  <a:close/>
                </a:path>
              </a:pathLst>
            </a:custGeom>
            <a:solidFill>
              <a:srgbClr val="FBC02C"/>
            </a:solidFill>
          </p:spPr>
        </p:sp>
        <p:sp>
          <p:nvSpPr>
            <p:cNvPr id="4" name="TextBox 4"/>
            <p:cNvSpPr txBox="1"/>
            <p:nvPr/>
          </p:nvSpPr>
          <p:spPr>
            <a:xfrm>
              <a:off x="127000" y="-47625"/>
              <a:ext cx="721486" cy="1746030"/>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rot="-3670245">
            <a:off x="1175812" y="-3301517"/>
            <a:ext cx="5721121" cy="8722674"/>
            <a:chOff x="0" y="0"/>
            <a:chExt cx="1113968" cy="1698405"/>
          </a:xfrm>
        </p:grpSpPr>
        <p:sp>
          <p:nvSpPr>
            <p:cNvPr id="6" name="Freeform 6"/>
            <p:cNvSpPr/>
            <p:nvPr/>
          </p:nvSpPr>
          <p:spPr>
            <a:xfrm>
              <a:off x="0" y="0"/>
              <a:ext cx="1113968" cy="1698405"/>
            </a:xfrm>
            <a:custGeom>
              <a:avLst/>
              <a:gdLst/>
              <a:ahLst/>
              <a:cxnLst/>
              <a:rect l="l" t="t" r="r" b="b"/>
              <a:pathLst>
                <a:path w="1113968" h="1698405">
                  <a:moveTo>
                    <a:pt x="203200" y="0"/>
                  </a:moveTo>
                  <a:lnTo>
                    <a:pt x="910768" y="0"/>
                  </a:lnTo>
                  <a:lnTo>
                    <a:pt x="1113968" y="1698405"/>
                  </a:lnTo>
                  <a:lnTo>
                    <a:pt x="0" y="1698405"/>
                  </a:lnTo>
                  <a:lnTo>
                    <a:pt x="203200" y="0"/>
                  </a:lnTo>
                  <a:close/>
                </a:path>
              </a:pathLst>
            </a:custGeom>
            <a:solidFill>
              <a:srgbClr val="FFDE59"/>
            </a:solidFill>
          </p:spPr>
        </p:sp>
        <p:sp>
          <p:nvSpPr>
            <p:cNvPr id="7" name="TextBox 7"/>
            <p:cNvSpPr txBox="1"/>
            <p:nvPr/>
          </p:nvSpPr>
          <p:spPr>
            <a:xfrm>
              <a:off x="127000" y="-47625"/>
              <a:ext cx="859968" cy="1746030"/>
            </a:xfrm>
            <a:prstGeom prst="rect">
              <a:avLst/>
            </a:prstGeom>
          </p:spPr>
          <p:txBody>
            <a:bodyPr lIns="50800" tIns="50800" rIns="50800" bIns="50800" rtlCol="0" anchor="ctr"/>
            <a:lstStyle/>
            <a:p>
              <a:pPr algn="ctr">
                <a:lnSpc>
                  <a:spcPts val="3359"/>
                </a:lnSpc>
              </a:pPr>
              <a:endParaRPr/>
            </a:p>
          </p:txBody>
        </p:sp>
      </p:grpSp>
      <p:grpSp>
        <p:nvGrpSpPr>
          <p:cNvPr id="8" name="Group 8"/>
          <p:cNvGrpSpPr>
            <a:grpSpLocks noChangeAspect="1"/>
          </p:cNvGrpSpPr>
          <p:nvPr/>
        </p:nvGrpSpPr>
        <p:grpSpPr>
          <a:xfrm>
            <a:off x="5583142" y="383123"/>
            <a:ext cx="6260599" cy="6025882"/>
            <a:chOff x="30480" y="591820"/>
            <a:chExt cx="12736830" cy="12259310"/>
          </a:xfrm>
        </p:grpSpPr>
        <p:sp>
          <p:nvSpPr>
            <p:cNvPr id="9" name="Freeform 9"/>
            <p:cNvSpPr/>
            <p:nvPr/>
          </p:nvSpPr>
          <p:spPr>
            <a:xfrm>
              <a:off x="94741" y="832554"/>
              <a:ext cx="12517576" cy="11526913"/>
            </a:xfrm>
            <a:custGeom>
              <a:avLst/>
              <a:gdLst/>
              <a:ahLst/>
              <a:cxnLst/>
              <a:rect l="l" t="t" r="r" b="b"/>
              <a:pathLst>
                <a:path w="12517576" h="11526913">
                  <a:moveTo>
                    <a:pt x="11861039" y="4030276"/>
                  </a:moveTo>
                  <a:cubicBezTo>
                    <a:pt x="10754870" y="1880166"/>
                    <a:pt x="8526020" y="304096"/>
                    <a:pt x="6151119" y="56446"/>
                  </a:cubicBezTo>
                  <a:cubicBezTo>
                    <a:pt x="4213099" y="-240734"/>
                    <a:pt x="2938019" y="672396"/>
                    <a:pt x="1896619" y="1929696"/>
                  </a:cubicBezTo>
                  <a:cubicBezTo>
                    <a:pt x="855219" y="3186996"/>
                    <a:pt x="301499" y="4789736"/>
                    <a:pt x="77979" y="6406446"/>
                  </a:cubicBezTo>
                  <a:cubicBezTo>
                    <a:pt x="-40131" y="7259886"/>
                    <a:pt x="-64261" y="8165396"/>
                    <a:pt x="297689" y="8947716"/>
                  </a:cubicBezTo>
                  <a:cubicBezTo>
                    <a:pt x="756159" y="9939585"/>
                    <a:pt x="1758189" y="10570776"/>
                    <a:pt x="2777999" y="10963206"/>
                  </a:cubicBezTo>
                  <a:cubicBezTo>
                    <a:pt x="5521199" y="12018576"/>
                    <a:pt x="8889239" y="11609636"/>
                    <a:pt x="11024109" y="9587796"/>
                  </a:cubicBezTo>
                  <a:cubicBezTo>
                    <a:pt x="11692129" y="8955336"/>
                    <a:pt x="12239499" y="8162856"/>
                    <a:pt x="12435079" y="7263696"/>
                  </a:cubicBezTo>
                  <a:cubicBezTo>
                    <a:pt x="12672569" y="6172766"/>
                    <a:pt x="12371579" y="5023416"/>
                    <a:pt x="11861039" y="4030276"/>
                  </a:cubicBezTo>
                  <a:close/>
                </a:path>
              </a:pathLst>
            </a:custGeom>
            <a:blipFill>
              <a:blip r:embed="rId2"/>
              <a:stretch>
                <a:fillRect l="-19307" t="-5134" r="-18820" b="5134"/>
              </a:stretch>
            </a:blipFill>
          </p:spPr>
        </p:sp>
      </p:grpSp>
      <p:grpSp>
        <p:nvGrpSpPr>
          <p:cNvPr id="10" name="Group 10"/>
          <p:cNvGrpSpPr/>
          <p:nvPr/>
        </p:nvGrpSpPr>
        <p:grpSpPr>
          <a:xfrm>
            <a:off x="928379" y="6656833"/>
            <a:ext cx="16431243" cy="2561385"/>
            <a:chOff x="0" y="0"/>
            <a:chExt cx="21908324" cy="3415180"/>
          </a:xfrm>
        </p:grpSpPr>
        <p:sp>
          <p:nvSpPr>
            <p:cNvPr id="11" name="TextBox 11"/>
            <p:cNvSpPr txBox="1"/>
            <p:nvPr/>
          </p:nvSpPr>
          <p:spPr>
            <a:xfrm>
              <a:off x="0" y="-247650"/>
              <a:ext cx="21908324" cy="2059517"/>
            </a:xfrm>
            <a:prstGeom prst="rect">
              <a:avLst/>
            </a:prstGeom>
          </p:spPr>
          <p:txBody>
            <a:bodyPr lIns="0" tIns="0" rIns="0" bIns="0" rtlCol="0" anchor="t">
              <a:spAutoFit/>
            </a:bodyPr>
            <a:lstStyle/>
            <a:p>
              <a:pPr algn="ctr">
                <a:lnSpc>
                  <a:spcPts val="10799"/>
                </a:lnSpc>
              </a:pPr>
              <a:r>
                <a:rPr lang="en-US" sz="8999">
                  <a:solidFill>
                    <a:srgbClr val="F15E3D"/>
                  </a:solidFill>
                  <a:latin typeface="Agrandir Black"/>
                  <a:ea typeface="Agrandir Black"/>
                  <a:cs typeface="Agrandir Black"/>
                  <a:sym typeface="Agrandir Black"/>
                </a:rPr>
                <a:t>Welcome To Presentation</a:t>
              </a:r>
            </a:p>
          </p:txBody>
        </p:sp>
        <p:sp>
          <p:nvSpPr>
            <p:cNvPr id="12" name="TextBox 12"/>
            <p:cNvSpPr txBox="1"/>
            <p:nvPr/>
          </p:nvSpPr>
          <p:spPr>
            <a:xfrm>
              <a:off x="0" y="2376320"/>
              <a:ext cx="21908324" cy="1038860"/>
            </a:xfrm>
            <a:prstGeom prst="rect">
              <a:avLst/>
            </a:prstGeom>
          </p:spPr>
          <p:txBody>
            <a:bodyPr lIns="0" tIns="0" rIns="0" bIns="0" rtlCol="0" anchor="t">
              <a:spAutoFit/>
            </a:bodyPr>
            <a:lstStyle/>
            <a:p>
              <a:pPr algn="ctr">
                <a:lnSpc>
                  <a:spcPts val="3119"/>
                </a:lnSpc>
              </a:pPr>
              <a:r>
                <a:rPr lang="en-US" sz="2399" b="1">
                  <a:solidFill>
                    <a:srgbClr val="233245"/>
                  </a:solidFill>
                  <a:latin typeface="Kollektif Bold"/>
                  <a:ea typeface="Kollektif Bold"/>
                  <a:cs typeface="Kollektif Bold"/>
                  <a:sym typeface="Kollektif Bold"/>
                </a:rPr>
                <a:t>I'm Rain, and I'll be sharing with you my beautiful ideas.</a:t>
              </a:r>
            </a:p>
            <a:p>
              <a:pPr algn="ctr">
                <a:lnSpc>
                  <a:spcPts val="3119"/>
                </a:lnSpc>
              </a:pPr>
              <a:r>
                <a:rPr lang="en-US" sz="2399" b="1">
                  <a:solidFill>
                    <a:srgbClr val="233245"/>
                  </a:solidFill>
                  <a:latin typeface="Kollektif Bold"/>
                  <a:ea typeface="Kollektif Bold"/>
                  <a:cs typeface="Kollektif Bold"/>
                  <a:sym typeface="Kollektif Bold"/>
                </a:rPr>
                <a:t>Follow me at @reallygreatsite to learn more. </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8F3E1"/>
        </a:solidFill>
        <a:effectLst/>
      </p:bgPr>
    </p:bg>
    <p:spTree>
      <p:nvGrpSpPr>
        <p:cNvPr id="1" name=""/>
        <p:cNvGrpSpPr/>
        <p:nvPr/>
      </p:nvGrpSpPr>
      <p:grpSpPr>
        <a:xfrm>
          <a:off x="0" y="0"/>
          <a:ext cx="0" cy="0"/>
          <a:chOff x="0" y="0"/>
          <a:chExt cx="0" cy="0"/>
        </a:xfrm>
      </p:grpSpPr>
      <p:sp>
        <p:nvSpPr>
          <p:cNvPr id="2" name="Freeform 2"/>
          <p:cNvSpPr/>
          <p:nvPr/>
        </p:nvSpPr>
        <p:spPr>
          <a:xfrm rot="-10363740">
            <a:off x="-25477" y="2694391"/>
            <a:ext cx="11840860" cy="10333842"/>
          </a:xfrm>
          <a:custGeom>
            <a:avLst/>
            <a:gdLst/>
            <a:ahLst/>
            <a:cxnLst/>
            <a:rect l="l" t="t" r="r" b="b"/>
            <a:pathLst>
              <a:path w="11840860" h="10333842">
                <a:moveTo>
                  <a:pt x="0" y="0"/>
                </a:moveTo>
                <a:lnTo>
                  <a:pt x="11840860" y="0"/>
                </a:lnTo>
                <a:lnTo>
                  <a:pt x="11840860" y="10333841"/>
                </a:lnTo>
                <a:lnTo>
                  <a:pt x="0" y="103338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3" name="Picture 3"/>
          <p:cNvPicPr>
            <a:picLocks noChangeAspect="1"/>
          </p:cNvPicPr>
          <p:nvPr/>
        </p:nvPicPr>
        <p:blipFill>
          <a:blip r:embed="rId4"/>
          <a:srcRect/>
          <a:stretch>
            <a:fillRect/>
          </a:stretch>
        </p:blipFill>
        <p:spPr>
          <a:xfrm>
            <a:off x="11433656" y="3141988"/>
            <a:ext cx="5825644" cy="5975020"/>
          </a:xfrm>
          <a:prstGeom prst="rect">
            <a:avLst/>
          </a:prstGeom>
        </p:spPr>
      </p:pic>
      <p:sp>
        <p:nvSpPr>
          <p:cNvPr id="4" name="TextBox 4"/>
          <p:cNvSpPr txBox="1"/>
          <p:nvPr/>
        </p:nvSpPr>
        <p:spPr>
          <a:xfrm>
            <a:off x="6858630" y="5304765"/>
            <a:ext cx="3664147" cy="737235"/>
          </a:xfrm>
          <a:prstGeom prst="rect">
            <a:avLst/>
          </a:prstGeom>
        </p:spPr>
        <p:txBody>
          <a:bodyPr lIns="0" tIns="0" rIns="0" bIns="0" rtlCol="0" anchor="t">
            <a:spAutoFit/>
          </a:bodyPr>
          <a:lstStyle/>
          <a:p>
            <a:pPr marL="0" lvl="0" indent="0" algn="l">
              <a:lnSpc>
                <a:spcPts val="2940"/>
              </a:lnSpc>
              <a:spcBef>
                <a:spcPct val="0"/>
              </a:spcBef>
            </a:pPr>
            <a:r>
              <a:rPr lang="en-US" sz="2100" u="none">
                <a:solidFill>
                  <a:srgbClr val="233245"/>
                </a:solidFill>
                <a:latin typeface="Kollektif"/>
                <a:ea typeface="Kollektif"/>
                <a:cs typeface="Kollektif"/>
                <a:sym typeface="Kollektif"/>
              </a:rPr>
              <a:t>Briefly elaborate on what you want to discuss. </a:t>
            </a:r>
          </a:p>
        </p:txBody>
      </p:sp>
      <p:sp>
        <p:nvSpPr>
          <p:cNvPr id="5" name="TextBox 5"/>
          <p:cNvSpPr txBox="1"/>
          <p:nvPr/>
        </p:nvSpPr>
        <p:spPr>
          <a:xfrm>
            <a:off x="6858630" y="7671435"/>
            <a:ext cx="3803537" cy="737235"/>
          </a:xfrm>
          <a:prstGeom prst="rect">
            <a:avLst/>
          </a:prstGeom>
        </p:spPr>
        <p:txBody>
          <a:bodyPr lIns="0" tIns="0" rIns="0" bIns="0" rtlCol="0" anchor="t">
            <a:spAutoFit/>
          </a:bodyPr>
          <a:lstStyle/>
          <a:p>
            <a:pPr marL="0" lvl="0" indent="0" algn="l">
              <a:lnSpc>
                <a:spcPts val="2940"/>
              </a:lnSpc>
              <a:spcBef>
                <a:spcPct val="0"/>
              </a:spcBef>
            </a:pPr>
            <a:r>
              <a:rPr lang="en-US" sz="2100" u="none">
                <a:solidFill>
                  <a:srgbClr val="233245"/>
                </a:solidFill>
                <a:latin typeface="Kollektif"/>
                <a:ea typeface="Kollektif"/>
                <a:cs typeface="Kollektif"/>
                <a:sym typeface="Kollektif"/>
              </a:rPr>
              <a:t>Briefly elaborate on what you want to discuss. </a:t>
            </a:r>
          </a:p>
        </p:txBody>
      </p:sp>
      <p:sp>
        <p:nvSpPr>
          <p:cNvPr id="6" name="TextBox 6"/>
          <p:cNvSpPr txBox="1"/>
          <p:nvPr/>
        </p:nvSpPr>
        <p:spPr>
          <a:xfrm>
            <a:off x="1028700" y="781050"/>
            <a:ext cx="16465718" cy="1606550"/>
          </a:xfrm>
          <a:prstGeom prst="rect">
            <a:avLst/>
          </a:prstGeom>
        </p:spPr>
        <p:txBody>
          <a:bodyPr lIns="0" tIns="0" rIns="0" bIns="0" rtlCol="0" anchor="t">
            <a:spAutoFit/>
          </a:bodyPr>
          <a:lstStyle/>
          <a:p>
            <a:pPr marL="0" lvl="0" indent="0" algn="l">
              <a:lnSpc>
                <a:spcPts val="10799"/>
              </a:lnSpc>
              <a:spcBef>
                <a:spcPct val="0"/>
              </a:spcBef>
            </a:pPr>
            <a:r>
              <a:rPr lang="en-US" sz="8999" dirty="0">
                <a:solidFill>
                  <a:srgbClr val="5271FF"/>
                </a:solidFill>
                <a:latin typeface="Agrandir Black"/>
                <a:ea typeface="Agrandir Black"/>
                <a:cs typeface="Agrandir Black"/>
                <a:sym typeface="Agrandir Black"/>
              </a:rPr>
              <a:t>Write Your Idea</a:t>
            </a:r>
          </a:p>
        </p:txBody>
      </p:sp>
      <p:sp>
        <p:nvSpPr>
          <p:cNvPr id="7" name="TextBox 7"/>
          <p:cNvSpPr txBox="1"/>
          <p:nvPr/>
        </p:nvSpPr>
        <p:spPr>
          <a:xfrm>
            <a:off x="1028700" y="5304765"/>
            <a:ext cx="3692025" cy="737235"/>
          </a:xfrm>
          <a:prstGeom prst="rect">
            <a:avLst/>
          </a:prstGeom>
        </p:spPr>
        <p:txBody>
          <a:bodyPr lIns="0" tIns="0" rIns="0" bIns="0" rtlCol="0" anchor="t">
            <a:spAutoFit/>
          </a:bodyPr>
          <a:lstStyle/>
          <a:p>
            <a:pPr marL="0" lvl="0" indent="0" algn="l">
              <a:lnSpc>
                <a:spcPts val="2940"/>
              </a:lnSpc>
              <a:spcBef>
                <a:spcPct val="0"/>
              </a:spcBef>
            </a:pPr>
            <a:r>
              <a:rPr lang="en-US" sz="2100" u="none">
                <a:solidFill>
                  <a:srgbClr val="233245"/>
                </a:solidFill>
                <a:latin typeface="Kollektif"/>
                <a:ea typeface="Kollektif"/>
                <a:cs typeface="Kollektif"/>
                <a:sym typeface="Kollektif"/>
              </a:rPr>
              <a:t>Briefly elaborate on what you want to discuss. </a:t>
            </a:r>
          </a:p>
        </p:txBody>
      </p:sp>
      <p:sp>
        <p:nvSpPr>
          <p:cNvPr id="8" name="TextBox 8"/>
          <p:cNvSpPr txBox="1"/>
          <p:nvPr/>
        </p:nvSpPr>
        <p:spPr>
          <a:xfrm>
            <a:off x="1028700" y="7671435"/>
            <a:ext cx="3692025" cy="737235"/>
          </a:xfrm>
          <a:prstGeom prst="rect">
            <a:avLst/>
          </a:prstGeom>
        </p:spPr>
        <p:txBody>
          <a:bodyPr lIns="0" tIns="0" rIns="0" bIns="0" rtlCol="0" anchor="t">
            <a:spAutoFit/>
          </a:bodyPr>
          <a:lstStyle/>
          <a:p>
            <a:pPr marL="0" lvl="0" indent="0" algn="l">
              <a:lnSpc>
                <a:spcPts val="2940"/>
              </a:lnSpc>
              <a:spcBef>
                <a:spcPct val="0"/>
              </a:spcBef>
            </a:pPr>
            <a:r>
              <a:rPr lang="en-US" sz="2100" u="none">
                <a:solidFill>
                  <a:srgbClr val="233245"/>
                </a:solidFill>
                <a:latin typeface="Kollektif"/>
                <a:ea typeface="Kollektif"/>
                <a:cs typeface="Kollektif"/>
                <a:sym typeface="Kollektif"/>
              </a:rPr>
              <a:t>Briefly elaborate on what you want to discuss.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8F3E1"/>
        </a:solidFill>
        <a:effectLst/>
      </p:bgPr>
    </p:bg>
    <p:spTree>
      <p:nvGrpSpPr>
        <p:cNvPr id="1" name=""/>
        <p:cNvGrpSpPr/>
        <p:nvPr/>
      </p:nvGrpSpPr>
      <p:grpSpPr>
        <a:xfrm>
          <a:off x="0" y="0"/>
          <a:ext cx="0" cy="0"/>
          <a:chOff x="0" y="0"/>
          <a:chExt cx="0" cy="0"/>
        </a:xfrm>
      </p:grpSpPr>
      <p:sp>
        <p:nvSpPr>
          <p:cNvPr id="2" name="TextBox 2"/>
          <p:cNvSpPr txBox="1"/>
          <p:nvPr/>
        </p:nvSpPr>
        <p:spPr>
          <a:xfrm>
            <a:off x="1028700" y="781050"/>
            <a:ext cx="6110842" cy="1609675"/>
          </a:xfrm>
          <a:prstGeom prst="rect">
            <a:avLst/>
          </a:prstGeom>
        </p:spPr>
        <p:txBody>
          <a:bodyPr lIns="0" tIns="0" rIns="0" bIns="0" rtlCol="0" anchor="t">
            <a:spAutoFit/>
          </a:bodyPr>
          <a:lstStyle/>
          <a:p>
            <a:pPr marL="0" lvl="0" indent="0" algn="l">
              <a:lnSpc>
                <a:spcPts val="10799"/>
              </a:lnSpc>
              <a:spcBef>
                <a:spcPct val="0"/>
              </a:spcBef>
            </a:pPr>
            <a:r>
              <a:rPr lang="en-US" sz="8999">
                <a:solidFill>
                  <a:srgbClr val="5271FF"/>
                </a:solidFill>
                <a:latin typeface="Agrandir Black"/>
                <a:ea typeface="Agrandir Black"/>
                <a:cs typeface="Agrandir Black"/>
                <a:sym typeface="Agrandir Black"/>
              </a:rPr>
              <a:t>About Us</a:t>
            </a:r>
          </a:p>
        </p:txBody>
      </p:sp>
      <p:grpSp>
        <p:nvGrpSpPr>
          <p:cNvPr id="3" name="Group 3"/>
          <p:cNvGrpSpPr/>
          <p:nvPr/>
        </p:nvGrpSpPr>
        <p:grpSpPr>
          <a:xfrm>
            <a:off x="7374684" y="1028700"/>
            <a:ext cx="9884616" cy="8229600"/>
            <a:chOff x="0" y="0"/>
            <a:chExt cx="13179489" cy="10972800"/>
          </a:xfrm>
        </p:grpSpPr>
        <p:pic>
          <p:nvPicPr>
            <p:cNvPr id="4" name="Picture 4"/>
            <p:cNvPicPr>
              <a:picLocks noChangeAspect="1"/>
            </p:cNvPicPr>
            <p:nvPr/>
          </p:nvPicPr>
          <p:blipFill>
            <a:blip r:embed="rId2"/>
            <a:srcRect t="22265" b="22265"/>
            <a:stretch>
              <a:fillRect/>
            </a:stretch>
          </p:blipFill>
          <p:spPr>
            <a:xfrm>
              <a:off x="0" y="0"/>
              <a:ext cx="13179489" cy="10972800"/>
            </a:xfrm>
            <a:prstGeom prst="rect">
              <a:avLst/>
            </a:prstGeom>
          </p:spPr>
        </p:pic>
      </p:grpSp>
      <p:sp>
        <p:nvSpPr>
          <p:cNvPr id="5" name="Freeform 5"/>
          <p:cNvSpPr/>
          <p:nvPr/>
        </p:nvSpPr>
        <p:spPr>
          <a:xfrm>
            <a:off x="5286364" y="6415391"/>
            <a:ext cx="5725114" cy="3871609"/>
          </a:xfrm>
          <a:custGeom>
            <a:avLst/>
            <a:gdLst/>
            <a:ahLst/>
            <a:cxnLst/>
            <a:rect l="l" t="t" r="r" b="b"/>
            <a:pathLst>
              <a:path w="5725114" h="3871609">
                <a:moveTo>
                  <a:pt x="0" y="0"/>
                </a:moveTo>
                <a:lnTo>
                  <a:pt x="5725115" y="0"/>
                </a:lnTo>
                <a:lnTo>
                  <a:pt x="5725115" y="3871609"/>
                </a:lnTo>
                <a:lnTo>
                  <a:pt x="0" y="3871609"/>
                </a:lnTo>
                <a:lnTo>
                  <a:pt x="0" y="0"/>
                </a:lnTo>
                <a:close/>
              </a:path>
            </a:pathLst>
          </a:custGeom>
          <a:blipFill>
            <a:blip r:embed="rId3"/>
            <a:stretch>
              <a:fillRect/>
            </a:stretch>
          </a:blipFill>
        </p:spPr>
      </p:sp>
      <p:grpSp>
        <p:nvGrpSpPr>
          <p:cNvPr id="6" name="Group 6"/>
          <p:cNvGrpSpPr/>
          <p:nvPr/>
        </p:nvGrpSpPr>
        <p:grpSpPr>
          <a:xfrm>
            <a:off x="1028700" y="4334065"/>
            <a:ext cx="4584125" cy="1615711"/>
            <a:chOff x="0" y="0"/>
            <a:chExt cx="6112166" cy="2154281"/>
          </a:xfrm>
        </p:grpSpPr>
        <p:sp>
          <p:nvSpPr>
            <p:cNvPr id="7" name="TextBox 7"/>
            <p:cNvSpPr txBox="1"/>
            <p:nvPr/>
          </p:nvSpPr>
          <p:spPr>
            <a:xfrm>
              <a:off x="0" y="-9525"/>
              <a:ext cx="6112166" cy="492125"/>
            </a:xfrm>
            <a:prstGeom prst="rect">
              <a:avLst/>
            </a:prstGeom>
          </p:spPr>
          <p:txBody>
            <a:bodyPr lIns="0" tIns="0" rIns="0" bIns="0" rtlCol="0" anchor="t">
              <a:spAutoFit/>
            </a:bodyPr>
            <a:lstStyle/>
            <a:p>
              <a:pPr marL="0" lvl="0" indent="0" algn="l">
                <a:lnSpc>
                  <a:spcPts val="2879"/>
                </a:lnSpc>
                <a:spcBef>
                  <a:spcPct val="0"/>
                </a:spcBef>
              </a:pPr>
              <a:r>
                <a:rPr lang="en-US" sz="2399" b="1">
                  <a:solidFill>
                    <a:srgbClr val="233245"/>
                  </a:solidFill>
                  <a:latin typeface="Kollektif Bold"/>
                  <a:ea typeface="Kollektif Bold"/>
                  <a:cs typeface="Kollektif Bold"/>
                  <a:sym typeface="Kollektif Bold"/>
                </a:rPr>
                <a:t>Who we are?</a:t>
              </a:r>
            </a:p>
          </p:txBody>
        </p:sp>
        <p:sp>
          <p:nvSpPr>
            <p:cNvPr id="8" name="TextBox 8"/>
            <p:cNvSpPr txBox="1"/>
            <p:nvPr/>
          </p:nvSpPr>
          <p:spPr>
            <a:xfrm>
              <a:off x="0" y="1060811"/>
              <a:ext cx="6112166" cy="1093470"/>
            </a:xfrm>
            <a:prstGeom prst="rect">
              <a:avLst/>
            </a:prstGeom>
          </p:spPr>
          <p:txBody>
            <a:bodyPr lIns="0" tIns="0" rIns="0" bIns="0" rtlCol="0" anchor="t">
              <a:spAutoFit/>
            </a:bodyPr>
            <a:lstStyle/>
            <a:p>
              <a:pPr marL="0" lvl="0" indent="0" algn="l">
                <a:lnSpc>
                  <a:spcPts val="3359"/>
                </a:lnSpc>
                <a:spcBef>
                  <a:spcPct val="0"/>
                </a:spcBef>
              </a:pPr>
              <a:r>
                <a:rPr lang="en-US" sz="2399" u="none">
                  <a:solidFill>
                    <a:srgbClr val="233245"/>
                  </a:solidFill>
                  <a:latin typeface="Kollektif"/>
                  <a:ea typeface="Kollektif"/>
                  <a:cs typeface="Kollektif"/>
                  <a:sym typeface="Kollektif"/>
                </a:rPr>
                <a:t>Briefly elaborate on what you want to discuss. </a:t>
              </a:r>
            </a:p>
          </p:txBody>
        </p:sp>
      </p:grpSp>
      <p:grpSp>
        <p:nvGrpSpPr>
          <p:cNvPr id="9" name="Group 9"/>
          <p:cNvGrpSpPr/>
          <p:nvPr/>
        </p:nvGrpSpPr>
        <p:grpSpPr>
          <a:xfrm>
            <a:off x="1028700" y="7639431"/>
            <a:ext cx="4068379" cy="1618869"/>
            <a:chOff x="0" y="0"/>
            <a:chExt cx="5424506" cy="2158492"/>
          </a:xfrm>
        </p:grpSpPr>
        <p:sp>
          <p:nvSpPr>
            <p:cNvPr id="10" name="TextBox 10"/>
            <p:cNvSpPr txBox="1"/>
            <p:nvPr/>
          </p:nvSpPr>
          <p:spPr>
            <a:xfrm>
              <a:off x="0" y="-9525"/>
              <a:ext cx="5424506" cy="492125"/>
            </a:xfrm>
            <a:prstGeom prst="rect">
              <a:avLst/>
            </a:prstGeom>
          </p:spPr>
          <p:txBody>
            <a:bodyPr lIns="0" tIns="0" rIns="0" bIns="0" rtlCol="0" anchor="t">
              <a:spAutoFit/>
            </a:bodyPr>
            <a:lstStyle/>
            <a:p>
              <a:pPr marL="0" lvl="0" indent="0" algn="l">
                <a:lnSpc>
                  <a:spcPts val="2879"/>
                </a:lnSpc>
                <a:spcBef>
                  <a:spcPct val="0"/>
                </a:spcBef>
              </a:pPr>
              <a:r>
                <a:rPr lang="en-US" sz="2399" b="1">
                  <a:solidFill>
                    <a:srgbClr val="233245"/>
                  </a:solidFill>
                  <a:latin typeface="Kollektif Bold"/>
                  <a:ea typeface="Kollektif Bold"/>
                  <a:cs typeface="Kollektif Bold"/>
                  <a:sym typeface="Kollektif Bold"/>
                </a:rPr>
                <a:t>What we do? </a:t>
              </a:r>
            </a:p>
          </p:txBody>
        </p:sp>
        <p:sp>
          <p:nvSpPr>
            <p:cNvPr id="11" name="TextBox 11"/>
            <p:cNvSpPr txBox="1"/>
            <p:nvPr/>
          </p:nvSpPr>
          <p:spPr>
            <a:xfrm>
              <a:off x="0" y="1065198"/>
              <a:ext cx="5424506" cy="1093294"/>
            </a:xfrm>
            <a:prstGeom prst="rect">
              <a:avLst/>
            </a:prstGeom>
          </p:spPr>
          <p:txBody>
            <a:bodyPr lIns="0" tIns="0" rIns="0" bIns="0" rtlCol="0" anchor="t">
              <a:spAutoFit/>
            </a:bodyPr>
            <a:lstStyle/>
            <a:p>
              <a:pPr marL="0" lvl="0" indent="0" algn="l">
                <a:lnSpc>
                  <a:spcPts val="3359"/>
                </a:lnSpc>
                <a:spcBef>
                  <a:spcPct val="0"/>
                </a:spcBef>
              </a:pPr>
              <a:r>
                <a:rPr lang="en-US" sz="2399" u="none">
                  <a:solidFill>
                    <a:srgbClr val="233245"/>
                  </a:solidFill>
                  <a:latin typeface="Kollektif"/>
                  <a:ea typeface="Kollektif"/>
                  <a:cs typeface="Kollektif"/>
                  <a:sym typeface="Kollektif"/>
                </a:rPr>
                <a:t>Briefly elaborate on what you want to discuss. </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8F3E1"/>
        </a:solidFill>
        <a:effectLst/>
      </p:bgPr>
    </p:bg>
    <p:spTree>
      <p:nvGrpSpPr>
        <p:cNvPr id="1" name=""/>
        <p:cNvGrpSpPr/>
        <p:nvPr/>
      </p:nvGrpSpPr>
      <p:grpSpPr>
        <a:xfrm>
          <a:off x="0" y="0"/>
          <a:ext cx="0" cy="0"/>
          <a:chOff x="0" y="0"/>
          <a:chExt cx="0" cy="0"/>
        </a:xfrm>
      </p:grpSpPr>
      <p:sp>
        <p:nvSpPr>
          <p:cNvPr id="2" name="Freeform 2"/>
          <p:cNvSpPr/>
          <p:nvPr/>
        </p:nvSpPr>
        <p:spPr>
          <a:xfrm>
            <a:off x="8962786" y="7363386"/>
            <a:ext cx="4268818" cy="4772053"/>
          </a:xfrm>
          <a:custGeom>
            <a:avLst/>
            <a:gdLst/>
            <a:ahLst/>
            <a:cxnLst/>
            <a:rect l="l" t="t" r="r" b="b"/>
            <a:pathLst>
              <a:path w="4268818" h="4772053">
                <a:moveTo>
                  <a:pt x="0" y="0"/>
                </a:moveTo>
                <a:lnTo>
                  <a:pt x="4268818" y="0"/>
                </a:lnTo>
                <a:lnTo>
                  <a:pt x="4268818" y="4772053"/>
                </a:lnTo>
                <a:lnTo>
                  <a:pt x="0" y="47720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0"/>
            <a:ext cx="8696737" cy="10287000"/>
            <a:chOff x="0" y="0"/>
            <a:chExt cx="11595649" cy="13716000"/>
          </a:xfrm>
        </p:grpSpPr>
        <p:pic>
          <p:nvPicPr>
            <p:cNvPr id="4" name="Picture 4"/>
            <p:cNvPicPr>
              <a:picLocks noChangeAspect="1"/>
            </p:cNvPicPr>
            <p:nvPr/>
          </p:nvPicPr>
          <p:blipFill>
            <a:blip r:embed="rId4"/>
            <a:srcRect l="7334" r="7334"/>
            <a:stretch>
              <a:fillRect/>
            </a:stretch>
          </p:blipFill>
          <p:spPr>
            <a:xfrm>
              <a:off x="0" y="0"/>
              <a:ext cx="11595649" cy="9059333"/>
            </a:xfrm>
            <a:prstGeom prst="rect">
              <a:avLst/>
            </a:prstGeom>
          </p:spPr>
        </p:pic>
        <p:pic>
          <p:nvPicPr>
            <p:cNvPr id="5" name="Picture 5"/>
            <p:cNvPicPr>
              <a:picLocks noChangeAspect="1"/>
            </p:cNvPicPr>
            <p:nvPr/>
          </p:nvPicPr>
          <p:blipFill>
            <a:blip r:embed="rId5"/>
            <a:srcRect l="22196" r="22196"/>
            <a:stretch>
              <a:fillRect/>
            </a:stretch>
          </p:blipFill>
          <p:spPr>
            <a:xfrm>
              <a:off x="0" y="9186333"/>
              <a:ext cx="3780550" cy="4529667"/>
            </a:xfrm>
            <a:prstGeom prst="rect">
              <a:avLst/>
            </a:prstGeom>
          </p:spPr>
        </p:pic>
        <p:pic>
          <p:nvPicPr>
            <p:cNvPr id="6" name="Picture 6"/>
            <p:cNvPicPr>
              <a:picLocks noChangeAspect="1"/>
            </p:cNvPicPr>
            <p:nvPr/>
          </p:nvPicPr>
          <p:blipFill>
            <a:blip r:embed="rId6"/>
            <a:srcRect l="21622" r="21622"/>
            <a:stretch>
              <a:fillRect/>
            </a:stretch>
          </p:blipFill>
          <p:spPr>
            <a:xfrm>
              <a:off x="3907550" y="9186333"/>
              <a:ext cx="3780550" cy="4529667"/>
            </a:xfrm>
            <a:prstGeom prst="rect">
              <a:avLst/>
            </a:prstGeom>
          </p:spPr>
        </p:pic>
        <p:pic>
          <p:nvPicPr>
            <p:cNvPr id="7" name="Picture 7"/>
            <p:cNvPicPr>
              <a:picLocks noChangeAspect="1"/>
            </p:cNvPicPr>
            <p:nvPr/>
          </p:nvPicPr>
          <p:blipFill>
            <a:blip r:embed="rId7"/>
            <a:srcRect l="22179" r="22179"/>
            <a:stretch>
              <a:fillRect/>
            </a:stretch>
          </p:blipFill>
          <p:spPr>
            <a:xfrm>
              <a:off x="7815099" y="9186333"/>
              <a:ext cx="3780550" cy="4529667"/>
            </a:xfrm>
            <a:prstGeom prst="rect">
              <a:avLst/>
            </a:prstGeom>
          </p:spPr>
        </p:pic>
      </p:grpSp>
      <p:sp>
        <p:nvSpPr>
          <p:cNvPr id="8" name="Freeform 8"/>
          <p:cNvSpPr/>
          <p:nvPr/>
        </p:nvSpPr>
        <p:spPr>
          <a:xfrm>
            <a:off x="15587084" y="6555985"/>
            <a:ext cx="3344432" cy="5444592"/>
          </a:xfrm>
          <a:custGeom>
            <a:avLst/>
            <a:gdLst/>
            <a:ahLst/>
            <a:cxnLst/>
            <a:rect l="l" t="t" r="r" b="b"/>
            <a:pathLst>
              <a:path w="3344432" h="5444592">
                <a:moveTo>
                  <a:pt x="0" y="0"/>
                </a:moveTo>
                <a:lnTo>
                  <a:pt x="3344432" y="0"/>
                </a:lnTo>
                <a:lnTo>
                  <a:pt x="3344432" y="5444592"/>
                </a:lnTo>
                <a:lnTo>
                  <a:pt x="0" y="544459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TextBox 9"/>
          <p:cNvSpPr txBox="1"/>
          <p:nvPr/>
        </p:nvSpPr>
        <p:spPr>
          <a:xfrm>
            <a:off x="10005595" y="771525"/>
            <a:ext cx="7253705" cy="3000375"/>
          </a:xfrm>
          <a:prstGeom prst="rect">
            <a:avLst/>
          </a:prstGeom>
        </p:spPr>
        <p:txBody>
          <a:bodyPr lIns="0" tIns="0" rIns="0" bIns="0" rtlCol="0" anchor="t">
            <a:spAutoFit/>
          </a:bodyPr>
          <a:lstStyle/>
          <a:p>
            <a:pPr algn="just">
              <a:lnSpc>
                <a:spcPts val="10800"/>
              </a:lnSpc>
            </a:pPr>
            <a:r>
              <a:rPr lang="en-US" sz="9000">
                <a:solidFill>
                  <a:srgbClr val="F15E3D"/>
                </a:solidFill>
                <a:latin typeface="Agrandir Black"/>
                <a:ea typeface="Agrandir Black"/>
                <a:cs typeface="Agrandir Black"/>
                <a:sym typeface="Agrandir Black"/>
              </a:rPr>
              <a:t>Gallery Image</a:t>
            </a:r>
          </a:p>
        </p:txBody>
      </p:sp>
      <p:sp>
        <p:nvSpPr>
          <p:cNvPr id="10" name="TextBox 10"/>
          <p:cNvSpPr txBox="1"/>
          <p:nvPr/>
        </p:nvSpPr>
        <p:spPr>
          <a:xfrm>
            <a:off x="10024484" y="4266775"/>
            <a:ext cx="7234816" cy="788670"/>
          </a:xfrm>
          <a:prstGeom prst="rect">
            <a:avLst/>
          </a:prstGeom>
        </p:spPr>
        <p:txBody>
          <a:bodyPr lIns="0" tIns="0" rIns="0" bIns="0" rtlCol="0" anchor="t">
            <a:spAutoFit/>
          </a:bodyPr>
          <a:lstStyle/>
          <a:p>
            <a:pPr algn="l">
              <a:lnSpc>
                <a:spcPts val="3119"/>
              </a:lnSpc>
            </a:pPr>
            <a:r>
              <a:rPr lang="en-US" sz="2399" b="1">
                <a:solidFill>
                  <a:srgbClr val="233245"/>
                </a:solidFill>
                <a:latin typeface="Kollektif Bold"/>
                <a:ea typeface="Kollektif Bold"/>
                <a:cs typeface="Kollektif Bold"/>
                <a:sym typeface="Kollektif Bold"/>
              </a:rPr>
              <a:t>What can you say about your projects?</a:t>
            </a:r>
          </a:p>
          <a:p>
            <a:pPr algn="l">
              <a:lnSpc>
                <a:spcPts val="3119"/>
              </a:lnSpc>
            </a:pPr>
            <a:r>
              <a:rPr lang="en-US" sz="2399" b="1">
                <a:solidFill>
                  <a:srgbClr val="233245"/>
                </a:solidFill>
                <a:latin typeface="Kollektif Bold"/>
                <a:ea typeface="Kollektif Bold"/>
                <a:cs typeface="Kollektif Bold"/>
                <a:sym typeface="Kollektif Bold"/>
              </a:rPr>
              <a:t>Share it here!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8F3E1"/>
        </a:solidFill>
        <a:effectLst/>
      </p:bgPr>
    </p:bg>
    <p:spTree>
      <p:nvGrpSpPr>
        <p:cNvPr id="1" name=""/>
        <p:cNvGrpSpPr/>
        <p:nvPr/>
      </p:nvGrpSpPr>
      <p:grpSpPr>
        <a:xfrm>
          <a:off x="0" y="0"/>
          <a:ext cx="0" cy="0"/>
          <a:chOff x="0" y="0"/>
          <a:chExt cx="0" cy="0"/>
        </a:xfrm>
      </p:grpSpPr>
      <p:sp>
        <p:nvSpPr>
          <p:cNvPr id="2" name="Freeform 2"/>
          <p:cNvSpPr/>
          <p:nvPr/>
        </p:nvSpPr>
        <p:spPr>
          <a:xfrm rot="-2013805">
            <a:off x="15022208" y="-1047614"/>
            <a:ext cx="4118536" cy="4640887"/>
          </a:xfrm>
          <a:custGeom>
            <a:avLst/>
            <a:gdLst/>
            <a:ahLst/>
            <a:cxnLst/>
            <a:rect l="l" t="t" r="r" b="b"/>
            <a:pathLst>
              <a:path w="4118536" h="4640887">
                <a:moveTo>
                  <a:pt x="0" y="0"/>
                </a:moveTo>
                <a:lnTo>
                  <a:pt x="4118536" y="0"/>
                </a:lnTo>
                <a:lnTo>
                  <a:pt x="4118536" y="4640887"/>
                </a:lnTo>
                <a:lnTo>
                  <a:pt x="0" y="46408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741618" y="2524446"/>
            <a:ext cx="12804764" cy="5377499"/>
            <a:chOff x="0" y="0"/>
            <a:chExt cx="17073018" cy="7169998"/>
          </a:xfrm>
        </p:grpSpPr>
        <p:sp>
          <p:nvSpPr>
            <p:cNvPr id="4" name="TextBox 4"/>
            <p:cNvSpPr txBox="1"/>
            <p:nvPr/>
          </p:nvSpPr>
          <p:spPr>
            <a:xfrm>
              <a:off x="0" y="-257175"/>
              <a:ext cx="17073018" cy="5743575"/>
            </a:xfrm>
            <a:prstGeom prst="rect">
              <a:avLst/>
            </a:prstGeom>
          </p:spPr>
          <p:txBody>
            <a:bodyPr lIns="0" tIns="0" rIns="0" bIns="0" rtlCol="0" anchor="t">
              <a:spAutoFit/>
            </a:bodyPr>
            <a:lstStyle/>
            <a:p>
              <a:pPr algn="ctr">
                <a:lnSpc>
                  <a:spcPts val="10800"/>
                </a:lnSpc>
              </a:pPr>
              <a:r>
                <a:rPr lang="en-US" sz="9000">
                  <a:solidFill>
                    <a:srgbClr val="5271FF"/>
                  </a:solidFill>
                  <a:latin typeface="Agrandir Black"/>
                  <a:ea typeface="Agrandir Black"/>
                  <a:cs typeface="Agrandir Black"/>
                  <a:sym typeface="Agrandir Black"/>
                </a:rPr>
                <a:t>Write an original statement or inspiring quote</a:t>
              </a:r>
            </a:p>
          </p:txBody>
        </p:sp>
        <p:sp>
          <p:nvSpPr>
            <p:cNvPr id="5" name="TextBox 5"/>
            <p:cNvSpPr txBox="1"/>
            <p:nvPr/>
          </p:nvSpPr>
          <p:spPr>
            <a:xfrm>
              <a:off x="1058209" y="6635328"/>
              <a:ext cx="14956600" cy="534670"/>
            </a:xfrm>
            <a:prstGeom prst="rect">
              <a:avLst/>
            </a:prstGeom>
          </p:spPr>
          <p:txBody>
            <a:bodyPr lIns="0" tIns="0" rIns="0" bIns="0" rtlCol="0" anchor="t">
              <a:spAutoFit/>
            </a:bodyPr>
            <a:lstStyle/>
            <a:p>
              <a:pPr marL="0" lvl="0" indent="0" algn="ctr">
                <a:lnSpc>
                  <a:spcPts val="3359"/>
                </a:lnSpc>
                <a:spcBef>
                  <a:spcPct val="0"/>
                </a:spcBef>
              </a:pPr>
              <a:r>
                <a:rPr lang="en-US" sz="2399" b="1">
                  <a:solidFill>
                    <a:srgbClr val="233245"/>
                  </a:solidFill>
                  <a:latin typeface="Kollektif Bold"/>
                  <a:ea typeface="Kollektif Bold"/>
                  <a:cs typeface="Kollektif Bold"/>
                  <a:sym typeface="Kollektif Bold"/>
                </a:rPr>
                <a:t>— Include a credit, citation, or supporting message</a:t>
              </a:r>
            </a:p>
          </p:txBody>
        </p:sp>
      </p:grpSp>
      <p:sp>
        <p:nvSpPr>
          <p:cNvPr id="6" name="Freeform 6"/>
          <p:cNvSpPr/>
          <p:nvPr/>
        </p:nvSpPr>
        <p:spPr>
          <a:xfrm rot="2461460">
            <a:off x="-641770" y="6742407"/>
            <a:ext cx="4065758" cy="3717586"/>
          </a:xfrm>
          <a:custGeom>
            <a:avLst/>
            <a:gdLst/>
            <a:ahLst/>
            <a:cxnLst/>
            <a:rect l="l" t="t" r="r" b="b"/>
            <a:pathLst>
              <a:path w="4065758" h="3717586">
                <a:moveTo>
                  <a:pt x="0" y="0"/>
                </a:moveTo>
                <a:lnTo>
                  <a:pt x="4065758" y="0"/>
                </a:lnTo>
                <a:lnTo>
                  <a:pt x="4065758" y="3717585"/>
                </a:lnTo>
                <a:lnTo>
                  <a:pt x="0" y="37175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BE24"/>
        </a:solidFill>
        <a:effectLst/>
      </p:bgPr>
    </p:bg>
    <p:spTree>
      <p:nvGrpSpPr>
        <p:cNvPr id="1" name=""/>
        <p:cNvGrpSpPr/>
        <p:nvPr/>
      </p:nvGrpSpPr>
      <p:grpSpPr>
        <a:xfrm>
          <a:off x="0" y="0"/>
          <a:ext cx="0" cy="0"/>
          <a:chOff x="0" y="0"/>
          <a:chExt cx="0" cy="0"/>
        </a:xfrm>
      </p:grpSpPr>
      <p:grpSp>
        <p:nvGrpSpPr>
          <p:cNvPr id="4" name="Group 4"/>
          <p:cNvGrpSpPr/>
          <p:nvPr/>
        </p:nvGrpSpPr>
        <p:grpSpPr>
          <a:xfrm>
            <a:off x="1066800" y="1200150"/>
            <a:ext cx="16593876" cy="8319886"/>
            <a:chOff x="0" y="-257175"/>
            <a:chExt cx="22125167" cy="11093183"/>
          </a:xfrm>
        </p:grpSpPr>
        <p:sp>
          <p:nvSpPr>
            <p:cNvPr id="5" name="TextBox 5"/>
            <p:cNvSpPr txBox="1"/>
            <p:nvPr/>
          </p:nvSpPr>
          <p:spPr>
            <a:xfrm>
              <a:off x="0" y="-257175"/>
              <a:ext cx="9837433" cy="3693319"/>
            </a:xfrm>
            <a:prstGeom prst="rect">
              <a:avLst/>
            </a:prstGeom>
          </p:spPr>
          <p:txBody>
            <a:bodyPr lIns="0" tIns="0" rIns="0" bIns="0" rtlCol="0" anchor="t">
              <a:spAutoFit/>
            </a:bodyPr>
            <a:lstStyle/>
            <a:p>
              <a:pPr marL="0" lvl="0" indent="0" algn="just">
                <a:lnSpc>
                  <a:spcPts val="10800"/>
                </a:lnSpc>
                <a:spcBef>
                  <a:spcPct val="0"/>
                </a:spcBef>
              </a:pPr>
              <a:r>
                <a:rPr lang="en-US" sz="9000" dirty="0">
                  <a:solidFill>
                    <a:srgbClr val="FFFFFF"/>
                  </a:solidFill>
                  <a:latin typeface="Agrandir Black"/>
                  <a:ea typeface="Agrandir Black"/>
                  <a:cs typeface="Agrandir Black"/>
                  <a:sym typeface="Agrandir Black"/>
                </a:rPr>
                <a:t>Data Structuring</a:t>
              </a:r>
            </a:p>
          </p:txBody>
        </p:sp>
        <p:sp>
          <p:nvSpPr>
            <p:cNvPr id="6" name="TextBox 6"/>
            <p:cNvSpPr txBox="1"/>
            <p:nvPr/>
          </p:nvSpPr>
          <p:spPr>
            <a:xfrm>
              <a:off x="4954768" y="6119674"/>
              <a:ext cx="17170399" cy="4716334"/>
            </a:xfrm>
            <a:prstGeom prst="rect">
              <a:avLst/>
            </a:prstGeom>
          </p:spPr>
          <p:txBody>
            <a:bodyPr wrap="square" lIns="0" tIns="0" rIns="0" bIns="0" rtlCol="0" anchor="t">
              <a:spAutoFit/>
            </a:bodyPr>
            <a:lstStyle/>
            <a:p>
              <a:pPr marL="342900" lvl="0" indent="-342900">
                <a:lnSpc>
                  <a:spcPts val="3119"/>
                </a:lnSpc>
                <a:spcBef>
                  <a:spcPct val="0"/>
                </a:spcBef>
                <a:buFont typeface="Arial" panose="020B0604020202020204" pitchFamily="34" charset="0"/>
                <a:buChar char="•"/>
              </a:pPr>
              <a:r>
                <a:rPr lang="en-US" sz="2399" b="1" dirty="0">
                  <a:solidFill>
                    <a:srgbClr val="233245"/>
                  </a:solidFill>
                  <a:latin typeface="Kollektif Bold"/>
                  <a:ea typeface="Kollektif Bold"/>
                  <a:cs typeface="Kollektif Bold"/>
                  <a:sym typeface="Kollektif Bold"/>
                </a:rPr>
                <a:t>ts300399,Five Came Back: The Reference </a:t>
              </a:r>
              <a:r>
                <a:rPr lang="en-US" sz="2399" b="1" dirty="0" err="1">
                  <a:solidFill>
                    <a:srgbClr val="233245"/>
                  </a:solidFill>
                  <a:latin typeface="Kollektif Bold"/>
                  <a:ea typeface="Kollektif Bold"/>
                  <a:cs typeface="Kollektif Bold"/>
                  <a:sym typeface="Kollektif Bold"/>
                </a:rPr>
                <a:t>Films,SHOW,"This</a:t>
              </a:r>
              <a:r>
                <a:rPr lang="en-US" sz="2399" b="1" dirty="0">
                  <a:solidFill>
                    <a:srgbClr val="233245"/>
                  </a:solidFill>
                  <a:latin typeface="Kollektif Bold"/>
                  <a:ea typeface="Kollektif Bold"/>
                  <a:cs typeface="Kollektif Bold"/>
                  <a:sym typeface="Kollektif Bold"/>
                </a:rPr>
                <a:t> collection includes 12 World War II-era propaganda films — many of which are graphic and offensive — discussed in the docuseries ""Five Came Back.""",1945,TV-MA,48,['documentation'],['US'],1.0,,,,0.6,</a:t>
              </a:r>
            </a:p>
            <a:p>
              <a:pPr lvl="0">
                <a:lnSpc>
                  <a:spcPts val="3119"/>
                </a:lnSpc>
                <a:spcBef>
                  <a:spcPct val="0"/>
                </a:spcBef>
              </a:pPr>
              <a:endParaRPr lang="en-US" sz="2399" b="1" dirty="0">
                <a:solidFill>
                  <a:srgbClr val="233245"/>
                </a:solidFill>
                <a:latin typeface="Kollektif Bold"/>
                <a:ea typeface="Kollektif Bold"/>
                <a:cs typeface="Kollektif Bold"/>
                <a:sym typeface="Kollektif Bold"/>
              </a:endParaRPr>
            </a:p>
            <a:p>
              <a:pPr marL="342900" lvl="0" indent="-342900">
                <a:lnSpc>
                  <a:spcPts val="3119"/>
                </a:lnSpc>
                <a:spcBef>
                  <a:spcPct val="0"/>
                </a:spcBef>
                <a:buFont typeface="Arial" panose="020B0604020202020204" pitchFamily="34" charset="0"/>
                <a:buChar char="•"/>
              </a:pPr>
              <a:r>
                <a:rPr lang="en-US" sz="2399" b="1" dirty="0">
                  <a:solidFill>
                    <a:srgbClr val="233245"/>
                  </a:solidFill>
                  <a:latin typeface="Kollektif Bold"/>
                  <a:ea typeface="Kollektif Bold"/>
                  <a:cs typeface="Kollektif Bold"/>
                  <a:sym typeface="Kollektif Bold"/>
                </a:rPr>
                <a:t>tm84618,Taxi </a:t>
              </a:r>
              <a:r>
                <a:rPr lang="en-US" sz="2399" b="1" dirty="0" err="1">
                  <a:solidFill>
                    <a:srgbClr val="233245"/>
                  </a:solidFill>
                  <a:latin typeface="Kollektif Bold"/>
                  <a:ea typeface="Kollektif Bold"/>
                  <a:cs typeface="Kollektif Bold"/>
                  <a:sym typeface="Kollektif Bold"/>
                </a:rPr>
                <a:t>Driver,MOVIE,"A</a:t>
              </a:r>
              <a:r>
                <a:rPr lang="en-US" sz="2399" b="1" dirty="0">
                  <a:solidFill>
                    <a:srgbClr val="233245"/>
                  </a:solidFill>
                  <a:latin typeface="Kollektif Bold"/>
                  <a:ea typeface="Kollektif Bold"/>
                  <a:cs typeface="Kollektif Bold"/>
                  <a:sym typeface="Kollektif Bold"/>
                </a:rPr>
                <a:t> mentally unstable Vietnam War veteran works as a night-time taxi driver in New York City where the perceived decadence and sleaze feed his urge for violent action, attempting to save a preadolescent prostitute in the process.",1976,R,113,"['crime', 'drama']",['US'],,tt0075314,8.3,795222.0,27.612,8.2</a:t>
              </a:r>
              <a:endParaRPr lang="en-US" sz="2399" b="1" u="none" dirty="0">
                <a:solidFill>
                  <a:srgbClr val="233245"/>
                </a:solidFill>
                <a:latin typeface="Kollektif Bold"/>
                <a:ea typeface="Kollektif Bold"/>
                <a:cs typeface="Kollektif Bold"/>
                <a:sym typeface="Kollektif Bold"/>
              </a:endParaRPr>
            </a:p>
          </p:txBody>
        </p:sp>
      </p:grpSp>
      <p:sp>
        <p:nvSpPr>
          <p:cNvPr id="7" name="Freeform 7"/>
          <p:cNvSpPr/>
          <p:nvPr/>
        </p:nvSpPr>
        <p:spPr>
          <a:xfrm rot="-1362824">
            <a:off x="-889345" y="8282335"/>
            <a:ext cx="4752819" cy="2394233"/>
          </a:xfrm>
          <a:custGeom>
            <a:avLst/>
            <a:gdLst/>
            <a:ahLst/>
            <a:cxnLst/>
            <a:rect l="l" t="t" r="r" b="b"/>
            <a:pathLst>
              <a:path w="4752819" h="2394233">
                <a:moveTo>
                  <a:pt x="0" y="0"/>
                </a:moveTo>
                <a:lnTo>
                  <a:pt x="4752819" y="0"/>
                </a:lnTo>
                <a:lnTo>
                  <a:pt x="4752819" y="2394232"/>
                </a:lnTo>
                <a:lnTo>
                  <a:pt x="0" y="2394232"/>
                </a:lnTo>
                <a:lnTo>
                  <a:pt x="0" y="0"/>
                </a:lnTo>
                <a:close/>
              </a:path>
            </a:pathLst>
          </a:custGeom>
          <a:blipFill>
            <a:blip r:embed="rId2"/>
            <a:stretch>
              <a:fillRect/>
            </a:stretch>
          </a:blipFill>
        </p:spPr>
      </p:sp>
      <p:sp>
        <p:nvSpPr>
          <p:cNvPr id="8" name="Freeform 8"/>
          <p:cNvSpPr/>
          <p:nvPr/>
        </p:nvSpPr>
        <p:spPr>
          <a:xfrm rot="356598">
            <a:off x="14139940" y="3034"/>
            <a:ext cx="4752819" cy="2394233"/>
          </a:xfrm>
          <a:custGeom>
            <a:avLst/>
            <a:gdLst/>
            <a:ahLst/>
            <a:cxnLst/>
            <a:rect l="l" t="t" r="r" b="b"/>
            <a:pathLst>
              <a:path w="4752819" h="2394233">
                <a:moveTo>
                  <a:pt x="0" y="0"/>
                </a:moveTo>
                <a:lnTo>
                  <a:pt x="4752820" y="0"/>
                </a:lnTo>
                <a:lnTo>
                  <a:pt x="4752820" y="2394232"/>
                </a:lnTo>
                <a:lnTo>
                  <a:pt x="0" y="2394232"/>
                </a:lnTo>
                <a:lnTo>
                  <a:pt x="0" y="0"/>
                </a:lnTo>
                <a:close/>
              </a:path>
            </a:pathLst>
          </a:custGeom>
          <a:blipFill>
            <a:blip r:embed="rId2"/>
            <a:stretch>
              <a:fillRect/>
            </a:stretch>
          </a:blipFill>
        </p:spPr>
      </p:sp>
      <p:sp>
        <p:nvSpPr>
          <p:cNvPr id="10" name="TextBox 9">
            <a:extLst>
              <a:ext uri="{FF2B5EF4-FFF2-40B4-BE49-F238E27FC236}">
                <a16:creationId xmlns:a16="http://schemas.microsoft.com/office/drawing/2014/main" id="{193E19CD-758E-7173-AE7F-CB26EDC35108}"/>
              </a:ext>
            </a:extLst>
          </p:cNvPr>
          <p:cNvSpPr txBox="1"/>
          <p:nvPr/>
        </p:nvSpPr>
        <p:spPr>
          <a:xfrm>
            <a:off x="1066800" y="4144311"/>
            <a:ext cx="12192000" cy="1284967"/>
          </a:xfrm>
          <a:prstGeom prst="rect">
            <a:avLst/>
          </a:prstGeom>
          <a:solidFill>
            <a:srgbClr val="F9F4E2"/>
          </a:solidFill>
          <a:ln>
            <a:noFill/>
            <a:prstDash val="solid"/>
          </a:ln>
        </p:spPr>
        <p:txBody>
          <a:bodyPr wrap="square">
            <a:spAutoFit/>
          </a:bodyPr>
          <a:lstStyle/>
          <a:p>
            <a:pPr lvl="0">
              <a:lnSpc>
                <a:spcPts val="3119"/>
              </a:lnSpc>
              <a:spcBef>
                <a:spcPct val="0"/>
              </a:spcBef>
            </a:pPr>
            <a:r>
              <a:rPr lang="en-US" sz="2800" b="1" dirty="0">
                <a:solidFill>
                  <a:srgbClr val="233245"/>
                </a:solidFill>
                <a:latin typeface="Kollektif Bold"/>
                <a:ea typeface="Kollektif Bold"/>
                <a:cs typeface="Kollektif Bold"/>
                <a:sym typeface="Kollektif Bold"/>
              </a:rPr>
              <a:t>id,title,type,description,release_year,age_certification,runtime,genres,production_countries,seasons,imdb_id,imdb_score,imdb_vote,</a:t>
            </a:r>
          </a:p>
          <a:p>
            <a:pPr lvl="0">
              <a:lnSpc>
                <a:spcPts val="3119"/>
              </a:lnSpc>
              <a:spcBef>
                <a:spcPct val="0"/>
              </a:spcBef>
            </a:pPr>
            <a:r>
              <a:rPr lang="en-US" sz="2800" b="1" dirty="0" err="1">
                <a:solidFill>
                  <a:srgbClr val="233245"/>
                </a:solidFill>
                <a:latin typeface="Kollektif Bold"/>
                <a:ea typeface="Kollektif Bold"/>
                <a:cs typeface="Kollektif Bold"/>
                <a:sym typeface="Kollektif Bold"/>
              </a:rPr>
              <a:t>tmdb_popularity,tmdb_score</a:t>
            </a:r>
            <a:endParaRPr lang="en-US" sz="2800" b="1" dirty="0">
              <a:solidFill>
                <a:srgbClr val="233245"/>
              </a:solidFill>
              <a:latin typeface="Kollektif Bold"/>
              <a:ea typeface="Kollektif Bold"/>
              <a:cs typeface="Kollektif Bold"/>
              <a:sym typeface="Kollektif Bo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8F3E1"/>
        </a:solidFill>
        <a:effectLst/>
      </p:bgPr>
    </p:bg>
    <p:spTree>
      <p:nvGrpSpPr>
        <p:cNvPr id="1" name=""/>
        <p:cNvGrpSpPr/>
        <p:nvPr/>
      </p:nvGrpSpPr>
      <p:grpSpPr>
        <a:xfrm>
          <a:off x="0" y="0"/>
          <a:ext cx="0" cy="0"/>
          <a:chOff x="0" y="0"/>
          <a:chExt cx="0" cy="0"/>
        </a:xfrm>
      </p:grpSpPr>
      <p:sp>
        <p:nvSpPr>
          <p:cNvPr id="2" name="Freeform 2"/>
          <p:cNvSpPr/>
          <p:nvPr/>
        </p:nvSpPr>
        <p:spPr>
          <a:xfrm>
            <a:off x="2935691" y="4042284"/>
            <a:ext cx="2429727" cy="2731766"/>
          </a:xfrm>
          <a:custGeom>
            <a:avLst/>
            <a:gdLst/>
            <a:ahLst/>
            <a:cxnLst/>
            <a:rect l="l" t="t" r="r" b="b"/>
            <a:pathLst>
              <a:path w="2429727" h="2731766">
                <a:moveTo>
                  <a:pt x="0" y="0"/>
                </a:moveTo>
                <a:lnTo>
                  <a:pt x="2429727" y="0"/>
                </a:lnTo>
                <a:lnTo>
                  <a:pt x="2429727" y="2731766"/>
                </a:lnTo>
                <a:lnTo>
                  <a:pt x="0" y="2731766"/>
                </a:lnTo>
                <a:lnTo>
                  <a:pt x="0" y="0"/>
                </a:lnTo>
                <a:close/>
              </a:path>
            </a:pathLst>
          </a:custGeom>
          <a:blipFill>
            <a:blip r:embed="rId2"/>
            <a:stretch>
              <a:fillRect l="-143819" t="-54595" r="-115508" b="-58470"/>
            </a:stretch>
          </a:blipFill>
        </p:spPr>
      </p:sp>
      <p:sp>
        <p:nvSpPr>
          <p:cNvPr id="3" name="Freeform 3"/>
          <p:cNvSpPr/>
          <p:nvPr/>
        </p:nvSpPr>
        <p:spPr>
          <a:xfrm>
            <a:off x="6264655" y="4042284"/>
            <a:ext cx="2429727" cy="2731766"/>
          </a:xfrm>
          <a:custGeom>
            <a:avLst/>
            <a:gdLst/>
            <a:ahLst/>
            <a:cxnLst/>
            <a:rect l="l" t="t" r="r" b="b"/>
            <a:pathLst>
              <a:path w="2429727" h="2731766">
                <a:moveTo>
                  <a:pt x="0" y="0"/>
                </a:moveTo>
                <a:lnTo>
                  <a:pt x="2429727" y="0"/>
                </a:lnTo>
                <a:lnTo>
                  <a:pt x="2429727" y="2731766"/>
                </a:lnTo>
                <a:lnTo>
                  <a:pt x="0" y="2731766"/>
                </a:lnTo>
                <a:lnTo>
                  <a:pt x="0" y="0"/>
                </a:lnTo>
                <a:close/>
              </a:path>
            </a:pathLst>
          </a:custGeom>
          <a:blipFill>
            <a:blip r:embed="rId3"/>
            <a:stretch>
              <a:fillRect l="-39812" r="-28833"/>
            </a:stretch>
          </a:blipFill>
        </p:spPr>
      </p:sp>
      <p:sp>
        <p:nvSpPr>
          <p:cNvPr id="4" name="Freeform 4"/>
          <p:cNvSpPr/>
          <p:nvPr/>
        </p:nvSpPr>
        <p:spPr>
          <a:xfrm>
            <a:off x="9528177" y="4042284"/>
            <a:ext cx="2429727" cy="2731766"/>
          </a:xfrm>
          <a:custGeom>
            <a:avLst/>
            <a:gdLst/>
            <a:ahLst/>
            <a:cxnLst/>
            <a:rect l="l" t="t" r="r" b="b"/>
            <a:pathLst>
              <a:path w="2429727" h="2731766">
                <a:moveTo>
                  <a:pt x="0" y="0"/>
                </a:moveTo>
                <a:lnTo>
                  <a:pt x="2429728" y="0"/>
                </a:lnTo>
                <a:lnTo>
                  <a:pt x="2429728" y="2731766"/>
                </a:lnTo>
                <a:lnTo>
                  <a:pt x="0" y="2731766"/>
                </a:lnTo>
                <a:lnTo>
                  <a:pt x="0" y="0"/>
                </a:lnTo>
                <a:close/>
              </a:path>
            </a:pathLst>
          </a:custGeom>
          <a:blipFill>
            <a:blip r:embed="rId4"/>
            <a:stretch>
              <a:fillRect l="-39707" r="-28728"/>
            </a:stretch>
          </a:blipFill>
        </p:spPr>
      </p:sp>
      <p:sp>
        <p:nvSpPr>
          <p:cNvPr id="5" name="Freeform 5"/>
          <p:cNvSpPr/>
          <p:nvPr/>
        </p:nvSpPr>
        <p:spPr>
          <a:xfrm>
            <a:off x="12922582" y="4042284"/>
            <a:ext cx="2429727" cy="2731766"/>
          </a:xfrm>
          <a:custGeom>
            <a:avLst/>
            <a:gdLst/>
            <a:ahLst/>
            <a:cxnLst/>
            <a:rect l="l" t="t" r="r" b="b"/>
            <a:pathLst>
              <a:path w="2429727" h="2731766">
                <a:moveTo>
                  <a:pt x="0" y="0"/>
                </a:moveTo>
                <a:lnTo>
                  <a:pt x="2429727" y="0"/>
                </a:lnTo>
                <a:lnTo>
                  <a:pt x="2429727" y="2731766"/>
                </a:lnTo>
                <a:lnTo>
                  <a:pt x="0" y="2731766"/>
                </a:lnTo>
                <a:lnTo>
                  <a:pt x="0" y="0"/>
                </a:lnTo>
                <a:close/>
              </a:path>
            </a:pathLst>
          </a:custGeom>
          <a:blipFill>
            <a:blip r:embed="rId5"/>
            <a:stretch>
              <a:fillRect l="-82216" t="-730" r="-55595" b="-40281"/>
            </a:stretch>
          </a:blipFill>
        </p:spPr>
      </p:sp>
      <p:sp>
        <p:nvSpPr>
          <p:cNvPr id="6" name="Freeform 6"/>
          <p:cNvSpPr/>
          <p:nvPr/>
        </p:nvSpPr>
        <p:spPr>
          <a:xfrm>
            <a:off x="170996" y="6983408"/>
            <a:ext cx="2243136" cy="3090629"/>
          </a:xfrm>
          <a:custGeom>
            <a:avLst/>
            <a:gdLst/>
            <a:ahLst/>
            <a:cxnLst/>
            <a:rect l="l" t="t" r="r" b="b"/>
            <a:pathLst>
              <a:path w="2243136" h="3090629">
                <a:moveTo>
                  <a:pt x="0" y="0"/>
                </a:moveTo>
                <a:lnTo>
                  <a:pt x="2243136" y="0"/>
                </a:lnTo>
                <a:lnTo>
                  <a:pt x="2243136" y="3090629"/>
                </a:lnTo>
                <a:lnTo>
                  <a:pt x="0" y="30906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2584385">
            <a:off x="15618760" y="6244952"/>
            <a:ext cx="2280719" cy="3712912"/>
          </a:xfrm>
          <a:custGeom>
            <a:avLst/>
            <a:gdLst/>
            <a:ahLst/>
            <a:cxnLst/>
            <a:rect l="l" t="t" r="r" b="b"/>
            <a:pathLst>
              <a:path w="2280719" h="3712912">
                <a:moveTo>
                  <a:pt x="0" y="0"/>
                </a:moveTo>
                <a:lnTo>
                  <a:pt x="2280718" y="0"/>
                </a:lnTo>
                <a:lnTo>
                  <a:pt x="2280718" y="3712912"/>
                </a:lnTo>
                <a:lnTo>
                  <a:pt x="0" y="371291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8" name="Group 8"/>
          <p:cNvGrpSpPr/>
          <p:nvPr/>
        </p:nvGrpSpPr>
        <p:grpSpPr>
          <a:xfrm>
            <a:off x="2935691" y="7234960"/>
            <a:ext cx="2429727" cy="874361"/>
            <a:chOff x="0" y="0"/>
            <a:chExt cx="3239636" cy="1165814"/>
          </a:xfrm>
        </p:grpSpPr>
        <p:sp>
          <p:nvSpPr>
            <p:cNvPr id="9" name="TextBox 9"/>
            <p:cNvSpPr txBox="1"/>
            <p:nvPr/>
          </p:nvSpPr>
          <p:spPr>
            <a:xfrm>
              <a:off x="0" y="-9525"/>
              <a:ext cx="3239636" cy="492059"/>
            </a:xfrm>
            <a:prstGeom prst="rect">
              <a:avLst/>
            </a:prstGeom>
          </p:spPr>
          <p:txBody>
            <a:bodyPr lIns="0" tIns="0" rIns="0" bIns="0" rtlCol="0" anchor="t">
              <a:spAutoFit/>
            </a:bodyPr>
            <a:lstStyle/>
            <a:p>
              <a:pPr marL="0" lvl="0" indent="0" algn="ctr">
                <a:lnSpc>
                  <a:spcPts val="2879"/>
                </a:lnSpc>
                <a:spcBef>
                  <a:spcPct val="0"/>
                </a:spcBef>
              </a:pPr>
              <a:r>
                <a:rPr lang="en-US" sz="2399" b="1" u="none" spc="119">
                  <a:solidFill>
                    <a:srgbClr val="233245"/>
                  </a:solidFill>
                  <a:latin typeface="Kollektif Bold"/>
                  <a:ea typeface="Kollektif Bold"/>
                  <a:cs typeface="Kollektif Bold"/>
                  <a:sym typeface="Kollektif Bold"/>
                </a:rPr>
                <a:t> Name</a:t>
              </a:r>
            </a:p>
          </p:txBody>
        </p:sp>
        <p:sp>
          <p:nvSpPr>
            <p:cNvPr id="10" name="TextBox 10"/>
            <p:cNvSpPr txBox="1"/>
            <p:nvPr/>
          </p:nvSpPr>
          <p:spPr>
            <a:xfrm>
              <a:off x="0" y="737189"/>
              <a:ext cx="3239636" cy="428625"/>
            </a:xfrm>
            <a:prstGeom prst="rect">
              <a:avLst/>
            </a:prstGeom>
          </p:spPr>
          <p:txBody>
            <a:bodyPr lIns="0" tIns="0" rIns="0" bIns="0" rtlCol="0" anchor="t">
              <a:spAutoFit/>
            </a:bodyPr>
            <a:lstStyle/>
            <a:p>
              <a:pPr algn="ctr">
                <a:lnSpc>
                  <a:spcPts val="2520"/>
                </a:lnSpc>
              </a:pPr>
              <a:r>
                <a:rPr lang="en-US" sz="2100" spc="105">
                  <a:solidFill>
                    <a:srgbClr val="233245"/>
                  </a:solidFill>
                  <a:latin typeface="Kollektif"/>
                  <a:ea typeface="Kollektif"/>
                  <a:cs typeface="Kollektif"/>
                  <a:sym typeface="Kollektif"/>
                </a:rPr>
                <a:t>Title or Position</a:t>
              </a:r>
            </a:p>
          </p:txBody>
        </p:sp>
      </p:grpSp>
      <p:sp>
        <p:nvSpPr>
          <p:cNvPr id="11" name="TextBox 11"/>
          <p:cNvSpPr txBox="1"/>
          <p:nvPr/>
        </p:nvSpPr>
        <p:spPr>
          <a:xfrm>
            <a:off x="696953" y="781050"/>
            <a:ext cx="16894094" cy="1609675"/>
          </a:xfrm>
          <a:prstGeom prst="rect">
            <a:avLst/>
          </a:prstGeom>
        </p:spPr>
        <p:txBody>
          <a:bodyPr lIns="0" tIns="0" rIns="0" bIns="0" rtlCol="0" anchor="t">
            <a:spAutoFit/>
          </a:bodyPr>
          <a:lstStyle/>
          <a:p>
            <a:pPr algn="ctr">
              <a:lnSpc>
                <a:spcPts val="10799"/>
              </a:lnSpc>
            </a:pPr>
            <a:r>
              <a:rPr lang="en-US" sz="8999">
                <a:solidFill>
                  <a:srgbClr val="F15E3D"/>
                </a:solidFill>
                <a:latin typeface="Agrandir Black"/>
                <a:ea typeface="Agrandir Black"/>
                <a:cs typeface="Agrandir Black"/>
                <a:sym typeface="Agrandir Black"/>
              </a:rPr>
              <a:t>Add a Team Members Page</a:t>
            </a:r>
          </a:p>
        </p:txBody>
      </p:sp>
      <p:sp>
        <p:nvSpPr>
          <p:cNvPr id="12" name="TextBox 12"/>
          <p:cNvSpPr txBox="1"/>
          <p:nvPr/>
        </p:nvSpPr>
        <p:spPr>
          <a:xfrm>
            <a:off x="1063761" y="2590807"/>
            <a:ext cx="16160478" cy="398145"/>
          </a:xfrm>
          <a:prstGeom prst="rect">
            <a:avLst/>
          </a:prstGeom>
        </p:spPr>
        <p:txBody>
          <a:bodyPr lIns="0" tIns="0" rIns="0" bIns="0" rtlCol="0" anchor="t">
            <a:spAutoFit/>
          </a:bodyPr>
          <a:lstStyle/>
          <a:p>
            <a:pPr algn="ctr">
              <a:lnSpc>
                <a:spcPts val="3119"/>
              </a:lnSpc>
            </a:pPr>
            <a:r>
              <a:rPr lang="en-US" sz="2399" b="1">
                <a:solidFill>
                  <a:srgbClr val="233245"/>
                </a:solidFill>
                <a:latin typeface="Kollektif Bold"/>
                <a:ea typeface="Kollektif Bold"/>
                <a:cs typeface="Kollektif Bold"/>
                <a:sym typeface="Kollektif Bold"/>
              </a:rPr>
              <a:t>Elaborate on what you want to discuss. </a:t>
            </a:r>
          </a:p>
        </p:txBody>
      </p:sp>
      <p:grpSp>
        <p:nvGrpSpPr>
          <p:cNvPr id="13" name="Group 13"/>
          <p:cNvGrpSpPr/>
          <p:nvPr/>
        </p:nvGrpSpPr>
        <p:grpSpPr>
          <a:xfrm>
            <a:off x="6264655" y="7234960"/>
            <a:ext cx="2429727" cy="874361"/>
            <a:chOff x="0" y="0"/>
            <a:chExt cx="3239636" cy="1165814"/>
          </a:xfrm>
        </p:grpSpPr>
        <p:sp>
          <p:nvSpPr>
            <p:cNvPr id="14" name="TextBox 14"/>
            <p:cNvSpPr txBox="1"/>
            <p:nvPr/>
          </p:nvSpPr>
          <p:spPr>
            <a:xfrm>
              <a:off x="0" y="-9525"/>
              <a:ext cx="3239636" cy="492059"/>
            </a:xfrm>
            <a:prstGeom prst="rect">
              <a:avLst/>
            </a:prstGeom>
          </p:spPr>
          <p:txBody>
            <a:bodyPr lIns="0" tIns="0" rIns="0" bIns="0" rtlCol="0" anchor="t">
              <a:spAutoFit/>
            </a:bodyPr>
            <a:lstStyle/>
            <a:p>
              <a:pPr algn="ctr">
                <a:lnSpc>
                  <a:spcPts val="2879"/>
                </a:lnSpc>
              </a:pPr>
              <a:r>
                <a:rPr lang="en-US" sz="2399" b="1" spc="119">
                  <a:solidFill>
                    <a:srgbClr val="233245"/>
                  </a:solidFill>
                  <a:latin typeface="Kollektif Bold"/>
                  <a:ea typeface="Kollektif Bold"/>
                  <a:cs typeface="Kollektif Bold"/>
                  <a:sym typeface="Kollektif Bold"/>
                </a:rPr>
                <a:t> Name</a:t>
              </a:r>
            </a:p>
          </p:txBody>
        </p:sp>
        <p:sp>
          <p:nvSpPr>
            <p:cNvPr id="15" name="TextBox 15"/>
            <p:cNvSpPr txBox="1"/>
            <p:nvPr/>
          </p:nvSpPr>
          <p:spPr>
            <a:xfrm>
              <a:off x="0" y="737189"/>
              <a:ext cx="3239636" cy="428625"/>
            </a:xfrm>
            <a:prstGeom prst="rect">
              <a:avLst/>
            </a:prstGeom>
          </p:spPr>
          <p:txBody>
            <a:bodyPr lIns="0" tIns="0" rIns="0" bIns="0" rtlCol="0" anchor="t">
              <a:spAutoFit/>
            </a:bodyPr>
            <a:lstStyle/>
            <a:p>
              <a:pPr algn="ctr">
                <a:lnSpc>
                  <a:spcPts val="2520"/>
                </a:lnSpc>
              </a:pPr>
              <a:r>
                <a:rPr lang="en-US" sz="2100" spc="105">
                  <a:solidFill>
                    <a:srgbClr val="233245"/>
                  </a:solidFill>
                  <a:latin typeface="Kollektif"/>
                  <a:ea typeface="Kollektif"/>
                  <a:cs typeface="Kollektif"/>
                  <a:sym typeface="Kollektif"/>
                </a:rPr>
                <a:t>Title or Position</a:t>
              </a:r>
            </a:p>
          </p:txBody>
        </p:sp>
      </p:grpSp>
      <p:grpSp>
        <p:nvGrpSpPr>
          <p:cNvPr id="16" name="Group 16"/>
          <p:cNvGrpSpPr/>
          <p:nvPr/>
        </p:nvGrpSpPr>
        <p:grpSpPr>
          <a:xfrm>
            <a:off x="9528177" y="7234960"/>
            <a:ext cx="2429727" cy="874361"/>
            <a:chOff x="0" y="0"/>
            <a:chExt cx="3239636" cy="1165814"/>
          </a:xfrm>
        </p:grpSpPr>
        <p:sp>
          <p:nvSpPr>
            <p:cNvPr id="17" name="TextBox 17"/>
            <p:cNvSpPr txBox="1"/>
            <p:nvPr/>
          </p:nvSpPr>
          <p:spPr>
            <a:xfrm>
              <a:off x="0" y="-9525"/>
              <a:ext cx="3239636" cy="492059"/>
            </a:xfrm>
            <a:prstGeom prst="rect">
              <a:avLst/>
            </a:prstGeom>
          </p:spPr>
          <p:txBody>
            <a:bodyPr lIns="0" tIns="0" rIns="0" bIns="0" rtlCol="0" anchor="t">
              <a:spAutoFit/>
            </a:bodyPr>
            <a:lstStyle/>
            <a:p>
              <a:pPr marL="0" lvl="0" indent="0" algn="ctr">
                <a:lnSpc>
                  <a:spcPts val="2879"/>
                </a:lnSpc>
                <a:spcBef>
                  <a:spcPct val="0"/>
                </a:spcBef>
              </a:pPr>
              <a:r>
                <a:rPr lang="en-US" sz="2399" b="1" u="none" spc="119">
                  <a:solidFill>
                    <a:srgbClr val="233245"/>
                  </a:solidFill>
                  <a:latin typeface="Kollektif Bold"/>
                  <a:ea typeface="Kollektif Bold"/>
                  <a:cs typeface="Kollektif Bold"/>
                  <a:sym typeface="Kollektif Bold"/>
                </a:rPr>
                <a:t> Name</a:t>
              </a:r>
            </a:p>
          </p:txBody>
        </p:sp>
        <p:sp>
          <p:nvSpPr>
            <p:cNvPr id="18" name="TextBox 18"/>
            <p:cNvSpPr txBox="1"/>
            <p:nvPr/>
          </p:nvSpPr>
          <p:spPr>
            <a:xfrm>
              <a:off x="0" y="737189"/>
              <a:ext cx="3239636" cy="428625"/>
            </a:xfrm>
            <a:prstGeom prst="rect">
              <a:avLst/>
            </a:prstGeom>
          </p:spPr>
          <p:txBody>
            <a:bodyPr lIns="0" tIns="0" rIns="0" bIns="0" rtlCol="0" anchor="t">
              <a:spAutoFit/>
            </a:bodyPr>
            <a:lstStyle/>
            <a:p>
              <a:pPr algn="ctr">
                <a:lnSpc>
                  <a:spcPts val="2520"/>
                </a:lnSpc>
              </a:pPr>
              <a:r>
                <a:rPr lang="en-US" sz="2100" spc="105">
                  <a:solidFill>
                    <a:srgbClr val="233245"/>
                  </a:solidFill>
                  <a:latin typeface="Kollektif"/>
                  <a:ea typeface="Kollektif"/>
                  <a:cs typeface="Kollektif"/>
                  <a:sym typeface="Kollektif"/>
                </a:rPr>
                <a:t>Title or Position</a:t>
              </a:r>
            </a:p>
          </p:txBody>
        </p:sp>
      </p:grpSp>
      <p:grpSp>
        <p:nvGrpSpPr>
          <p:cNvPr id="19" name="Group 19"/>
          <p:cNvGrpSpPr/>
          <p:nvPr/>
        </p:nvGrpSpPr>
        <p:grpSpPr>
          <a:xfrm>
            <a:off x="12922582" y="7234960"/>
            <a:ext cx="2429727" cy="874361"/>
            <a:chOff x="0" y="0"/>
            <a:chExt cx="3239636" cy="1165814"/>
          </a:xfrm>
        </p:grpSpPr>
        <p:sp>
          <p:nvSpPr>
            <p:cNvPr id="20" name="TextBox 20"/>
            <p:cNvSpPr txBox="1"/>
            <p:nvPr/>
          </p:nvSpPr>
          <p:spPr>
            <a:xfrm>
              <a:off x="0" y="-9525"/>
              <a:ext cx="3239636" cy="492059"/>
            </a:xfrm>
            <a:prstGeom prst="rect">
              <a:avLst/>
            </a:prstGeom>
          </p:spPr>
          <p:txBody>
            <a:bodyPr lIns="0" tIns="0" rIns="0" bIns="0" rtlCol="0" anchor="t">
              <a:spAutoFit/>
            </a:bodyPr>
            <a:lstStyle/>
            <a:p>
              <a:pPr marL="0" lvl="0" indent="0" algn="ctr">
                <a:lnSpc>
                  <a:spcPts val="2879"/>
                </a:lnSpc>
                <a:spcBef>
                  <a:spcPct val="0"/>
                </a:spcBef>
              </a:pPr>
              <a:r>
                <a:rPr lang="en-US" sz="2399" b="1" u="none" spc="119">
                  <a:solidFill>
                    <a:srgbClr val="233245"/>
                  </a:solidFill>
                  <a:latin typeface="Kollektif Bold"/>
                  <a:ea typeface="Kollektif Bold"/>
                  <a:cs typeface="Kollektif Bold"/>
                  <a:sym typeface="Kollektif Bold"/>
                </a:rPr>
                <a:t> Name</a:t>
              </a:r>
            </a:p>
          </p:txBody>
        </p:sp>
        <p:sp>
          <p:nvSpPr>
            <p:cNvPr id="21" name="TextBox 21"/>
            <p:cNvSpPr txBox="1"/>
            <p:nvPr/>
          </p:nvSpPr>
          <p:spPr>
            <a:xfrm>
              <a:off x="0" y="737189"/>
              <a:ext cx="3239636" cy="428625"/>
            </a:xfrm>
            <a:prstGeom prst="rect">
              <a:avLst/>
            </a:prstGeom>
          </p:spPr>
          <p:txBody>
            <a:bodyPr lIns="0" tIns="0" rIns="0" bIns="0" rtlCol="0" anchor="t">
              <a:spAutoFit/>
            </a:bodyPr>
            <a:lstStyle/>
            <a:p>
              <a:pPr algn="ctr">
                <a:lnSpc>
                  <a:spcPts val="2520"/>
                </a:lnSpc>
              </a:pPr>
              <a:r>
                <a:rPr lang="en-US" sz="2100" spc="105">
                  <a:solidFill>
                    <a:srgbClr val="233245"/>
                  </a:solidFill>
                  <a:latin typeface="Kollektif"/>
                  <a:ea typeface="Kollektif"/>
                  <a:cs typeface="Kollektif"/>
                  <a:sym typeface="Kollektif"/>
                </a:rPr>
                <a:t>Title or Position</a:t>
              </a: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BE24"/>
        </a:solidFill>
        <a:effectLst/>
      </p:bgPr>
    </p:bg>
    <p:spTree>
      <p:nvGrpSpPr>
        <p:cNvPr id="1" name=""/>
        <p:cNvGrpSpPr/>
        <p:nvPr/>
      </p:nvGrpSpPr>
      <p:grpSpPr>
        <a:xfrm>
          <a:off x="0" y="0"/>
          <a:ext cx="0" cy="0"/>
          <a:chOff x="0" y="0"/>
          <a:chExt cx="0" cy="0"/>
        </a:xfrm>
      </p:grpSpPr>
      <p:sp>
        <p:nvSpPr>
          <p:cNvPr id="2" name="Freeform 2"/>
          <p:cNvSpPr/>
          <p:nvPr/>
        </p:nvSpPr>
        <p:spPr>
          <a:xfrm rot="-623815">
            <a:off x="6789155" y="6554146"/>
            <a:ext cx="5574688" cy="5896305"/>
          </a:xfrm>
          <a:custGeom>
            <a:avLst/>
            <a:gdLst/>
            <a:ahLst/>
            <a:cxnLst/>
            <a:rect l="l" t="t" r="r" b="b"/>
            <a:pathLst>
              <a:path w="5574688" h="5896305">
                <a:moveTo>
                  <a:pt x="0" y="0"/>
                </a:moveTo>
                <a:lnTo>
                  <a:pt x="5574688" y="0"/>
                </a:lnTo>
                <a:lnTo>
                  <a:pt x="5574688" y="5896305"/>
                </a:lnTo>
                <a:lnTo>
                  <a:pt x="0" y="58963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a:off x="9771244" y="808345"/>
            <a:ext cx="7316928" cy="7316928"/>
            <a:chOff x="0" y="0"/>
            <a:chExt cx="12700000" cy="12700000"/>
          </a:xfrm>
        </p:grpSpPr>
        <p:sp>
          <p:nvSpPr>
            <p:cNvPr id="4" name="Freeform 4"/>
            <p:cNvSpPr/>
            <p:nvPr/>
          </p:nvSpPr>
          <p:spPr>
            <a:xfrm>
              <a:off x="125908" y="857250"/>
              <a:ext cx="12396490" cy="11506076"/>
            </a:xfrm>
            <a:custGeom>
              <a:avLst/>
              <a:gdLst/>
              <a:ahLst/>
              <a:cxnLst/>
              <a:rect l="l" t="t" r="r" b="b"/>
              <a:pathLst>
                <a:path w="12396490" h="11506076">
                  <a:moveTo>
                    <a:pt x="10015042" y="938530"/>
                  </a:moveTo>
                  <a:cubicBezTo>
                    <a:pt x="8825052" y="189230"/>
                    <a:pt x="8506282" y="154940"/>
                    <a:pt x="7108012" y="0"/>
                  </a:cubicBezTo>
                  <a:cubicBezTo>
                    <a:pt x="3902532" y="38100"/>
                    <a:pt x="1304112" y="1889760"/>
                    <a:pt x="298272" y="4933950"/>
                  </a:cubicBezTo>
                  <a:cubicBezTo>
                    <a:pt x="-45898" y="5975350"/>
                    <a:pt x="-137338" y="7139940"/>
                    <a:pt x="266522" y="8159750"/>
                  </a:cubicBezTo>
                  <a:cubicBezTo>
                    <a:pt x="797382" y="9499600"/>
                    <a:pt x="2116912" y="10407650"/>
                    <a:pt x="3511372" y="10773410"/>
                  </a:cubicBezTo>
                  <a:cubicBezTo>
                    <a:pt x="4905832" y="11140440"/>
                    <a:pt x="6441262" y="11644630"/>
                    <a:pt x="7871281" y="11470640"/>
                  </a:cubicBezTo>
                  <a:cubicBezTo>
                    <a:pt x="8986341" y="11334750"/>
                    <a:pt x="10100131" y="10519410"/>
                    <a:pt x="10934522" y="9767570"/>
                  </a:cubicBezTo>
                  <a:cubicBezTo>
                    <a:pt x="11488241" y="9268460"/>
                    <a:pt x="11833681" y="8576310"/>
                    <a:pt x="12064822" y="7867650"/>
                  </a:cubicBezTo>
                  <a:cubicBezTo>
                    <a:pt x="12872542" y="5401310"/>
                    <a:pt x="12210872" y="2322830"/>
                    <a:pt x="10015042" y="938530"/>
                  </a:cubicBezTo>
                  <a:close/>
                </a:path>
              </a:pathLst>
            </a:custGeom>
            <a:blipFill>
              <a:blip r:embed="rId4"/>
              <a:stretch>
                <a:fillRect l="-19656" r="-19656"/>
              </a:stretch>
            </a:blipFill>
          </p:spPr>
        </p:sp>
      </p:grpSp>
      <p:sp>
        <p:nvSpPr>
          <p:cNvPr id="5" name="TextBox 5"/>
          <p:cNvSpPr txBox="1"/>
          <p:nvPr/>
        </p:nvSpPr>
        <p:spPr>
          <a:xfrm>
            <a:off x="1028700" y="3552508"/>
            <a:ext cx="7863904" cy="1628775"/>
          </a:xfrm>
          <a:prstGeom prst="rect">
            <a:avLst/>
          </a:prstGeom>
        </p:spPr>
        <p:txBody>
          <a:bodyPr lIns="0" tIns="0" rIns="0" bIns="0" rtlCol="0" anchor="t">
            <a:spAutoFit/>
          </a:bodyPr>
          <a:lstStyle/>
          <a:p>
            <a:pPr marL="0" lvl="0" indent="0" algn="just">
              <a:lnSpc>
                <a:spcPts val="10800"/>
              </a:lnSpc>
              <a:spcBef>
                <a:spcPct val="0"/>
              </a:spcBef>
            </a:pPr>
            <a:r>
              <a:rPr lang="en-US" sz="9000">
                <a:solidFill>
                  <a:srgbClr val="FFFFFF"/>
                </a:solidFill>
                <a:latin typeface="Agrandir Black"/>
                <a:ea typeface="Agrandir Black"/>
                <a:cs typeface="Agrandir Black"/>
                <a:sym typeface="Agrandir Black"/>
              </a:rPr>
              <a:t>Our Projects</a:t>
            </a:r>
          </a:p>
        </p:txBody>
      </p:sp>
      <p:sp>
        <p:nvSpPr>
          <p:cNvPr id="6" name="TextBox 6"/>
          <p:cNvSpPr txBox="1"/>
          <p:nvPr/>
        </p:nvSpPr>
        <p:spPr>
          <a:xfrm>
            <a:off x="1028700" y="5438458"/>
            <a:ext cx="7863904" cy="398129"/>
          </a:xfrm>
          <a:prstGeom prst="rect">
            <a:avLst/>
          </a:prstGeom>
        </p:spPr>
        <p:txBody>
          <a:bodyPr lIns="0" tIns="0" rIns="0" bIns="0" rtlCol="0" anchor="t">
            <a:spAutoFit/>
          </a:bodyPr>
          <a:lstStyle/>
          <a:p>
            <a:pPr marL="0" lvl="0" indent="0" algn="l">
              <a:lnSpc>
                <a:spcPts val="3119"/>
              </a:lnSpc>
              <a:spcBef>
                <a:spcPct val="0"/>
              </a:spcBef>
            </a:pPr>
            <a:r>
              <a:rPr lang="en-US" sz="2399" b="1" u="none">
                <a:solidFill>
                  <a:srgbClr val="233245"/>
                </a:solidFill>
                <a:latin typeface="Kollektif Bold"/>
                <a:ea typeface="Kollektif Bold"/>
                <a:cs typeface="Kollektif Bold"/>
                <a:sym typeface="Kollektif Bold"/>
              </a:rPr>
              <a:t>Elaborate on what you want to discuss.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1EFFF"/>
        </a:solidFill>
        <a:effectLst/>
      </p:bgPr>
    </p:bg>
    <p:spTree>
      <p:nvGrpSpPr>
        <p:cNvPr id="1" name=""/>
        <p:cNvGrpSpPr/>
        <p:nvPr/>
      </p:nvGrpSpPr>
      <p:grpSpPr>
        <a:xfrm>
          <a:off x="0" y="0"/>
          <a:ext cx="0" cy="0"/>
          <a:chOff x="0" y="0"/>
          <a:chExt cx="0" cy="0"/>
        </a:xfrm>
      </p:grpSpPr>
      <p:grpSp>
        <p:nvGrpSpPr>
          <p:cNvPr id="2" name="Group 2"/>
          <p:cNvGrpSpPr/>
          <p:nvPr/>
        </p:nvGrpSpPr>
        <p:grpSpPr>
          <a:xfrm>
            <a:off x="9144000" y="0"/>
            <a:ext cx="9144000" cy="10287000"/>
            <a:chOff x="0" y="0"/>
            <a:chExt cx="12192000" cy="13716000"/>
          </a:xfrm>
        </p:grpSpPr>
        <p:pic>
          <p:nvPicPr>
            <p:cNvPr id="3" name="Picture 3"/>
            <p:cNvPicPr>
              <a:picLocks noChangeAspect="1"/>
            </p:cNvPicPr>
            <p:nvPr/>
          </p:nvPicPr>
          <p:blipFill>
            <a:blip r:embed="rId2"/>
            <a:srcRect l="20388" r="20388"/>
            <a:stretch>
              <a:fillRect/>
            </a:stretch>
          </p:blipFill>
          <p:spPr>
            <a:xfrm>
              <a:off x="0" y="0"/>
              <a:ext cx="12192000" cy="13716000"/>
            </a:xfrm>
            <a:prstGeom prst="rect">
              <a:avLst/>
            </a:prstGeom>
          </p:spPr>
        </p:pic>
      </p:grpSp>
      <p:sp>
        <p:nvSpPr>
          <p:cNvPr id="4" name="TextBox 4"/>
          <p:cNvSpPr txBox="1"/>
          <p:nvPr/>
        </p:nvSpPr>
        <p:spPr>
          <a:xfrm>
            <a:off x="1028700" y="771525"/>
            <a:ext cx="6792574" cy="3000375"/>
          </a:xfrm>
          <a:prstGeom prst="rect">
            <a:avLst/>
          </a:prstGeom>
        </p:spPr>
        <p:txBody>
          <a:bodyPr lIns="0" tIns="0" rIns="0" bIns="0" rtlCol="0" anchor="t">
            <a:spAutoFit/>
          </a:bodyPr>
          <a:lstStyle/>
          <a:p>
            <a:pPr algn="l">
              <a:lnSpc>
                <a:spcPts val="10800"/>
              </a:lnSpc>
            </a:pPr>
            <a:r>
              <a:rPr lang="en-US" sz="9000">
                <a:solidFill>
                  <a:srgbClr val="F15E3D"/>
                </a:solidFill>
                <a:latin typeface="Agrandir Black"/>
                <a:ea typeface="Agrandir Black"/>
                <a:cs typeface="Agrandir Black"/>
                <a:sym typeface="Agrandir Black"/>
              </a:rPr>
              <a:t>Your Project</a:t>
            </a:r>
          </a:p>
        </p:txBody>
      </p:sp>
      <p:sp>
        <p:nvSpPr>
          <p:cNvPr id="5" name="TextBox 5"/>
          <p:cNvSpPr txBox="1"/>
          <p:nvPr/>
        </p:nvSpPr>
        <p:spPr>
          <a:xfrm>
            <a:off x="1028700" y="8200543"/>
            <a:ext cx="5492628" cy="737235"/>
          </a:xfrm>
          <a:prstGeom prst="rect">
            <a:avLst/>
          </a:prstGeom>
        </p:spPr>
        <p:txBody>
          <a:bodyPr lIns="0" tIns="0" rIns="0" bIns="0" rtlCol="0" anchor="t">
            <a:spAutoFit/>
          </a:bodyPr>
          <a:lstStyle/>
          <a:p>
            <a:pPr marL="0" lvl="0" indent="0" algn="l">
              <a:lnSpc>
                <a:spcPts val="2940"/>
              </a:lnSpc>
              <a:spcBef>
                <a:spcPct val="0"/>
              </a:spcBef>
            </a:pPr>
            <a:r>
              <a:rPr lang="en-US" sz="2100" b="1" u="none">
                <a:solidFill>
                  <a:srgbClr val="233245"/>
                </a:solidFill>
                <a:latin typeface="Kollektif Bold"/>
                <a:ea typeface="Kollektif Bold"/>
                <a:cs typeface="Kollektif Bold"/>
                <a:sym typeface="Kollektif Bold"/>
              </a:rPr>
              <a:t>YEAR: 2022</a:t>
            </a:r>
          </a:p>
          <a:p>
            <a:pPr marL="0" lvl="0" indent="0" algn="l">
              <a:lnSpc>
                <a:spcPts val="2940"/>
              </a:lnSpc>
              <a:spcBef>
                <a:spcPct val="0"/>
              </a:spcBef>
            </a:pPr>
            <a:r>
              <a:rPr lang="en-US" sz="2100" b="1" u="none">
                <a:solidFill>
                  <a:srgbClr val="233245"/>
                </a:solidFill>
                <a:latin typeface="Kollektif Bold"/>
                <a:ea typeface="Kollektif Bold"/>
                <a:cs typeface="Kollektif Bold"/>
                <a:sym typeface="Kollektif Bold"/>
              </a:rPr>
              <a:t>ROLE: WRITE YOUR ROLE</a:t>
            </a:r>
          </a:p>
        </p:txBody>
      </p:sp>
      <p:sp>
        <p:nvSpPr>
          <p:cNvPr id="6" name="TextBox 6"/>
          <p:cNvSpPr txBox="1"/>
          <p:nvPr/>
        </p:nvSpPr>
        <p:spPr>
          <a:xfrm>
            <a:off x="1028700" y="5060391"/>
            <a:ext cx="6904302" cy="1851660"/>
          </a:xfrm>
          <a:prstGeom prst="rect">
            <a:avLst/>
          </a:prstGeom>
        </p:spPr>
        <p:txBody>
          <a:bodyPr lIns="0" tIns="0" rIns="0" bIns="0" rtlCol="0" anchor="t">
            <a:spAutoFit/>
          </a:bodyPr>
          <a:lstStyle/>
          <a:p>
            <a:pPr marL="0" lvl="0" indent="0" algn="l">
              <a:lnSpc>
                <a:spcPts val="2940"/>
              </a:lnSpc>
              <a:spcBef>
                <a:spcPct val="0"/>
              </a:spcBef>
            </a:pPr>
            <a:r>
              <a:rPr lang="en-US" sz="2100" u="none">
                <a:solidFill>
                  <a:srgbClr val="233245"/>
                </a:solidFill>
                <a:latin typeface="Kollektif"/>
                <a:ea typeface="Kollektif"/>
                <a:cs typeface="Kollektif"/>
                <a:sym typeface="Kollektif"/>
              </a:rPr>
              <a:t>Presentations are communication tools that can be used as demonstrations, lectures, speeches, reports, and more. It is mostly presented before an audience. It serves a variety of purposes, making presentations powerful tools for convincing and teaching.</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8F3E1"/>
        </a:solidFill>
        <a:effectLst/>
      </p:bgPr>
    </p:bg>
    <p:spTree>
      <p:nvGrpSpPr>
        <p:cNvPr id="1" name=""/>
        <p:cNvGrpSpPr/>
        <p:nvPr/>
      </p:nvGrpSpPr>
      <p:grpSpPr>
        <a:xfrm>
          <a:off x="0" y="0"/>
          <a:ext cx="0" cy="0"/>
          <a:chOff x="0" y="0"/>
          <a:chExt cx="0" cy="0"/>
        </a:xfrm>
      </p:grpSpPr>
      <p:grpSp>
        <p:nvGrpSpPr>
          <p:cNvPr id="2" name="Group 2"/>
          <p:cNvGrpSpPr/>
          <p:nvPr/>
        </p:nvGrpSpPr>
        <p:grpSpPr>
          <a:xfrm>
            <a:off x="-1798139" y="-1770261"/>
            <a:ext cx="21884278" cy="13827521"/>
            <a:chOff x="0" y="0"/>
            <a:chExt cx="29179037" cy="18436695"/>
          </a:xfrm>
        </p:grpSpPr>
        <p:pic>
          <p:nvPicPr>
            <p:cNvPr id="3" name="Picture 3"/>
            <p:cNvPicPr>
              <a:picLocks noChangeAspect="1"/>
            </p:cNvPicPr>
            <p:nvPr/>
          </p:nvPicPr>
          <p:blipFill>
            <a:blip r:embed="rId2"/>
            <a:srcRect l="5893" t="12096" r="9475" b="7692"/>
            <a:stretch>
              <a:fillRect/>
            </a:stretch>
          </p:blipFill>
          <p:spPr>
            <a:xfrm>
              <a:off x="0" y="0"/>
              <a:ext cx="29179037" cy="18436695"/>
            </a:xfrm>
            <a:prstGeom prst="rect">
              <a:avLst/>
            </a:prstGeom>
          </p:spPr>
        </p:pic>
      </p:grpSp>
      <p:sp>
        <p:nvSpPr>
          <p:cNvPr id="4" name="TextBox 4"/>
          <p:cNvSpPr txBox="1"/>
          <p:nvPr/>
        </p:nvSpPr>
        <p:spPr>
          <a:xfrm>
            <a:off x="5509364" y="2143257"/>
            <a:ext cx="7269272" cy="5743310"/>
          </a:xfrm>
          <a:prstGeom prst="rect">
            <a:avLst/>
          </a:prstGeom>
        </p:spPr>
        <p:txBody>
          <a:bodyPr lIns="0" tIns="0" rIns="0" bIns="0" rtlCol="0" anchor="t">
            <a:spAutoFit/>
          </a:bodyPr>
          <a:lstStyle/>
          <a:p>
            <a:pPr algn="ctr">
              <a:lnSpc>
                <a:spcPts val="10800"/>
              </a:lnSpc>
            </a:pPr>
            <a:r>
              <a:rPr lang="en-US" sz="9000">
                <a:solidFill>
                  <a:srgbClr val="012F3D"/>
                </a:solidFill>
                <a:latin typeface="Agrandir Black"/>
                <a:ea typeface="Agrandir Black"/>
                <a:cs typeface="Agrandir Black"/>
                <a:sym typeface="Agrandir Black"/>
              </a:rPr>
              <a:t>A picture is worth a thousand words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1EFFF"/>
        </a:solidFill>
        <a:effectLst/>
      </p:bgPr>
    </p:bg>
    <p:spTree>
      <p:nvGrpSpPr>
        <p:cNvPr id="1" name=""/>
        <p:cNvGrpSpPr/>
        <p:nvPr/>
      </p:nvGrpSpPr>
      <p:grpSpPr>
        <a:xfrm>
          <a:off x="0" y="0"/>
          <a:ext cx="0" cy="0"/>
          <a:chOff x="0" y="0"/>
          <a:chExt cx="0" cy="0"/>
        </a:xfrm>
      </p:grpSpPr>
      <p:grpSp>
        <p:nvGrpSpPr>
          <p:cNvPr id="2" name="Group 2"/>
          <p:cNvGrpSpPr/>
          <p:nvPr/>
        </p:nvGrpSpPr>
        <p:grpSpPr>
          <a:xfrm>
            <a:off x="11593097" y="0"/>
            <a:ext cx="6694903" cy="10287000"/>
            <a:chOff x="0" y="0"/>
            <a:chExt cx="8926538" cy="13716000"/>
          </a:xfrm>
        </p:grpSpPr>
        <p:pic>
          <p:nvPicPr>
            <p:cNvPr id="3" name="Picture 3"/>
            <p:cNvPicPr>
              <a:picLocks noChangeAspect="1"/>
            </p:cNvPicPr>
            <p:nvPr/>
          </p:nvPicPr>
          <p:blipFill>
            <a:blip r:embed="rId2"/>
            <a:srcRect l="1158" r="1158"/>
            <a:stretch>
              <a:fillRect/>
            </a:stretch>
          </p:blipFill>
          <p:spPr>
            <a:xfrm>
              <a:off x="0" y="0"/>
              <a:ext cx="8926538" cy="13716000"/>
            </a:xfrm>
            <a:prstGeom prst="rect">
              <a:avLst/>
            </a:prstGeom>
          </p:spPr>
        </p:pic>
      </p:grpSp>
      <p:sp>
        <p:nvSpPr>
          <p:cNvPr id="4" name="Freeform 4"/>
          <p:cNvSpPr/>
          <p:nvPr/>
        </p:nvSpPr>
        <p:spPr>
          <a:xfrm rot="1216420">
            <a:off x="8879292" y="-581543"/>
            <a:ext cx="4325188" cy="4114800"/>
          </a:xfrm>
          <a:custGeom>
            <a:avLst/>
            <a:gdLst/>
            <a:ahLst/>
            <a:cxnLst/>
            <a:rect l="l" t="t" r="r" b="b"/>
            <a:pathLst>
              <a:path w="4325188" h="4114800">
                <a:moveTo>
                  <a:pt x="0" y="0"/>
                </a:moveTo>
                <a:lnTo>
                  <a:pt x="4325189" y="0"/>
                </a:lnTo>
                <a:lnTo>
                  <a:pt x="432518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1028700" y="771525"/>
            <a:ext cx="5562600" cy="3000375"/>
          </a:xfrm>
          <a:prstGeom prst="rect">
            <a:avLst/>
          </a:prstGeom>
        </p:spPr>
        <p:txBody>
          <a:bodyPr lIns="0" tIns="0" rIns="0" bIns="0" rtlCol="0" anchor="t">
            <a:spAutoFit/>
          </a:bodyPr>
          <a:lstStyle/>
          <a:p>
            <a:pPr algn="l">
              <a:lnSpc>
                <a:spcPts val="10800"/>
              </a:lnSpc>
            </a:pPr>
            <a:r>
              <a:rPr lang="en-US" sz="9000">
                <a:solidFill>
                  <a:srgbClr val="233245"/>
                </a:solidFill>
                <a:latin typeface="Agrandir Black"/>
                <a:ea typeface="Agrandir Black"/>
                <a:cs typeface="Agrandir Black"/>
                <a:sym typeface="Agrandir Black"/>
              </a:rPr>
              <a:t>Our Services</a:t>
            </a:r>
          </a:p>
        </p:txBody>
      </p:sp>
      <p:grpSp>
        <p:nvGrpSpPr>
          <p:cNvPr id="6" name="Group 6"/>
          <p:cNvGrpSpPr/>
          <p:nvPr/>
        </p:nvGrpSpPr>
        <p:grpSpPr>
          <a:xfrm>
            <a:off x="1028700" y="5143500"/>
            <a:ext cx="3870752" cy="1418659"/>
            <a:chOff x="0" y="0"/>
            <a:chExt cx="5161003" cy="1891546"/>
          </a:xfrm>
        </p:grpSpPr>
        <p:sp>
          <p:nvSpPr>
            <p:cNvPr id="7" name="TextBox 7"/>
            <p:cNvSpPr txBox="1"/>
            <p:nvPr/>
          </p:nvSpPr>
          <p:spPr>
            <a:xfrm>
              <a:off x="0" y="-9525"/>
              <a:ext cx="5161003" cy="492125"/>
            </a:xfrm>
            <a:prstGeom prst="rect">
              <a:avLst/>
            </a:prstGeom>
          </p:spPr>
          <p:txBody>
            <a:bodyPr lIns="0" tIns="0" rIns="0" bIns="0" rtlCol="0" anchor="t">
              <a:spAutoFit/>
            </a:bodyPr>
            <a:lstStyle/>
            <a:p>
              <a:pPr marL="0" lvl="0" indent="0" algn="l">
                <a:lnSpc>
                  <a:spcPts val="2879"/>
                </a:lnSpc>
                <a:spcBef>
                  <a:spcPct val="0"/>
                </a:spcBef>
              </a:pPr>
              <a:r>
                <a:rPr lang="en-US" sz="2399" b="1">
                  <a:solidFill>
                    <a:srgbClr val="233245"/>
                  </a:solidFill>
                  <a:latin typeface="Kollektif Bold"/>
                  <a:ea typeface="Kollektif Bold"/>
                  <a:cs typeface="Kollektif Bold"/>
                  <a:sym typeface="Kollektif Bold"/>
                </a:rPr>
                <a:t>Service One</a:t>
              </a:r>
            </a:p>
          </p:txBody>
        </p:sp>
        <p:sp>
          <p:nvSpPr>
            <p:cNvPr id="8" name="TextBox 8"/>
            <p:cNvSpPr txBox="1"/>
            <p:nvPr/>
          </p:nvSpPr>
          <p:spPr>
            <a:xfrm>
              <a:off x="0" y="924617"/>
              <a:ext cx="5161003" cy="966929"/>
            </a:xfrm>
            <a:prstGeom prst="rect">
              <a:avLst/>
            </a:prstGeom>
          </p:spPr>
          <p:txBody>
            <a:bodyPr lIns="0" tIns="0" rIns="0" bIns="0" rtlCol="0" anchor="t">
              <a:spAutoFit/>
            </a:bodyPr>
            <a:lstStyle/>
            <a:p>
              <a:pPr algn="l">
                <a:lnSpc>
                  <a:spcPts val="2940"/>
                </a:lnSpc>
              </a:pPr>
              <a:r>
                <a:rPr lang="en-US" sz="2100">
                  <a:solidFill>
                    <a:srgbClr val="233245"/>
                  </a:solidFill>
                  <a:latin typeface="Kollektif"/>
                  <a:ea typeface="Kollektif"/>
                  <a:cs typeface="Kollektif"/>
                  <a:sym typeface="Kollektif"/>
                </a:rPr>
                <a:t>Elaborate on what you want</a:t>
              </a:r>
            </a:p>
            <a:p>
              <a:pPr marL="0" lvl="0" indent="0" algn="l">
                <a:lnSpc>
                  <a:spcPts val="2940"/>
                </a:lnSpc>
                <a:spcBef>
                  <a:spcPct val="0"/>
                </a:spcBef>
              </a:pPr>
              <a:r>
                <a:rPr lang="en-US" sz="2100">
                  <a:solidFill>
                    <a:srgbClr val="233245"/>
                  </a:solidFill>
                  <a:latin typeface="Kollektif"/>
                  <a:ea typeface="Kollektif"/>
                  <a:cs typeface="Kollektif"/>
                  <a:sym typeface="Kollektif"/>
                </a:rPr>
                <a:t>to discuss. </a:t>
              </a:r>
            </a:p>
          </p:txBody>
        </p:sp>
      </p:grpSp>
      <p:grpSp>
        <p:nvGrpSpPr>
          <p:cNvPr id="9" name="Group 9"/>
          <p:cNvGrpSpPr/>
          <p:nvPr/>
        </p:nvGrpSpPr>
        <p:grpSpPr>
          <a:xfrm>
            <a:off x="6283994" y="5143500"/>
            <a:ext cx="4032753" cy="1418659"/>
            <a:chOff x="0" y="0"/>
            <a:chExt cx="5377004" cy="1891546"/>
          </a:xfrm>
        </p:grpSpPr>
        <p:sp>
          <p:nvSpPr>
            <p:cNvPr id="10" name="TextBox 10"/>
            <p:cNvSpPr txBox="1"/>
            <p:nvPr/>
          </p:nvSpPr>
          <p:spPr>
            <a:xfrm>
              <a:off x="0" y="-9525"/>
              <a:ext cx="5377004" cy="492125"/>
            </a:xfrm>
            <a:prstGeom prst="rect">
              <a:avLst/>
            </a:prstGeom>
          </p:spPr>
          <p:txBody>
            <a:bodyPr lIns="0" tIns="0" rIns="0" bIns="0" rtlCol="0" anchor="t">
              <a:spAutoFit/>
            </a:bodyPr>
            <a:lstStyle/>
            <a:p>
              <a:pPr marL="0" lvl="0" indent="0" algn="l">
                <a:lnSpc>
                  <a:spcPts val="2879"/>
                </a:lnSpc>
                <a:spcBef>
                  <a:spcPct val="0"/>
                </a:spcBef>
              </a:pPr>
              <a:r>
                <a:rPr lang="en-US" sz="2399" b="1">
                  <a:solidFill>
                    <a:srgbClr val="233245"/>
                  </a:solidFill>
                  <a:latin typeface="Kollektif Bold"/>
                  <a:ea typeface="Kollektif Bold"/>
                  <a:cs typeface="Kollektif Bold"/>
                  <a:sym typeface="Kollektif Bold"/>
                </a:rPr>
                <a:t>Service Two</a:t>
              </a:r>
            </a:p>
          </p:txBody>
        </p:sp>
        <p:sp>
          <p:nvSpPr>
            <p:cNvPr id="11" name="TextBox 11"/>
            <p:cNvSpPr txBox="1"/>
            <p:nvPr/>
          </p:nvSpPr>
          <p:spPr>
            <a:xfrm>
              <a:off x="0" y="924617"/>
              <a:ext cx="5161003" cy="966929"/>
            </a:xfrm>
            <a:prstGeom prst="rect">
              <a:avLst/>
            </a:prstGeom>
          </p:spPr>
          <p:txBody>
            <a:bodyPr lIns="0" tIns="0" rIns="0" bIns="0" rtlCol="0" anchor="t">
              <a:spAutoFit/>
            </a:bodyPr>
            <a:lstStyle/>
            <a:p>
              <a:pPr algn="l">
                <a:lnSpc>
                  <a:spcPts val="2940"/>
                </a:lnSpc>
              </a:pPr>
              <a:r>
                <a:rPr lang="en-US" sz="2100">
                  <a:solidFill>
                    <a:srgbClr val="233245"/>
                  </a:solidFill>
                  <a:latin typeface="Kollektif"/>
                  <a:ea typeface="Kollektif"/>
                  <a:cs typeface="Kollektif"/>
                  <a:sym typeface="Kollektif"/>
                </a:rPr>
                <a:t>Elaborate on what you want</a:t>
              </a:r>
            </a:p>
            <a:p>
              <a:pPr marL="0" lvl="0" indent="0" algn="l">
                <a:lnSpc>
                  <a:spcPts val="2940"/>
                </a:lnSpc>
                <a:spcBef>
                  <a:spcPct val="0"/>
                </a:spcBef>
              </a:pPr>
              <a:r>
                <a:rPr lang="en-US" sz="2100">
                  <a:solidFill>
                    <a:srgbClr val="233245"/>
                  </a:solidFill>
                  <a:latin typeface="Kollektif"/>
                  <a:ea typeface="Kollektif"/>
                  <a:cs typeface="Kollektif"/>
                  <a:sym typeface="Kollektif"/>
                </a:rPr>
                <a:t>to discuss. </a:t>
              </a:r>
            </a:p>
          </p:txBody>
        </p:sp>
      </p:grpSp>
      <p:grpSp>
        <p:nvGrpSpPr>
          <p:cNvPr id="12" name="Group 12"/>
          <p:cNvGrpSpPr/>
          <p:nvPr/>
        </p:nvGrpSpPr>
        <p:grpSpPr>
          <a:xfrm>
            <a:off x="1028700" y="7779501"/>
            <a:ext cx="3980117" cy="1418659"/>
            <a:chOff x="0" y="0"/>
            <a:chExt cx="5306823" cy="1891546"/>
          </a:xfrm>
        </p:grpSpPr>
        <p:sp>
          <p:nvSpPr>
            <p:cNvPr id="13" name="TextBox 13"/>
            <p:cNvSpPr txBox="1"/>
            <p:nvPr/>
          </p:nvSpPr>
          <p:spPr>
            <a:xfrm>
              <a:off x="0" y="-9525"/>
              <a:ext cx="5161003" cy="492125"/>
            </a:xfrm>
            <a:prstGeom prst="rect">
              <a:avLst/>
            </a:prstGeom>
          </p:spPr>
          <p:txBody>
            <a:bodyPr lIns="0" tIns="0" rIns="0" bIns="0" rtlCol="0" anchor="t">
              <a:spAutoFit/>
            </a:bodyPr>
            <a:lstStyle/>
            <a:p>
              <a:pPr marL="0" lvl="0" indent="0" algn="l">
                <a:lnSpc>
                  <a:spcPts val="2879"/>
                </a:lnSpc>
                <a:spcBef>
                  <a:spcPct val="0"/>
                </a:spcBef>
              </a:pPr>
              <a:r>
                <a:rPr lang="en-US" sz="2399" b="1">
                  <a:solidFill>
                    <a:srgbClr val="233245"/>
                  </a:solidFill>
                  <a:latin typeface="Kollektif Bold"/>
                  <a:ea typeface="Kollektif Bold"/>
                  <a:cs typeface="Kollektif Bold"/>
                  <a:sym typeface="Kollektif Bold"/>
                </a:rPr>
                <a:t>Service Three</a:t>
              </a:r>
            </a:p>
          </p:txBody>
        </p:sp>
        <p:sp>
          <p:nvSpPr>
            <p:cNvPr id="14" name="TextBox 14"/>
            <p:cNvSpPr txBox="1"/>
            <p:nvPr/>
          </p:nvSpPr>
          <p:spPr>
            <a:xfrm>
              <a:off x="0" y="924617"/>
              <a:ext cx="5306823" cy="966929"/>
            </a:xfrm>
            <a:prstGeom prst="rect">
              <a:avLst/>
            </a:prstGeom>
          </p:spPr>
          <p:txBody>
            <a:bodyPr lIns="0" tIns="0" rIns="0" bIns="0" rtlCol="0" anchor="t">
              <a:spAutoFit/>
            </a:bodyPr>
            <a:lstStyle/>
            <a:p>
              <a:pPr algn="l">
                <a:lnSpc>
                  <a:spcPts val="2940"/>
                </a:lnSpc>
              </a:pPr>
              <a:r>
                <a:rPr lang="en-US" sz="2100">
                  <a:solidFill>
                    <a:srgbClr val="233245"/>
                  </a:solidFill>
                  <a:latin typeface="Kollektif"/>
                  <a:ea typeface="Kollektif"/>
                  <a:cs typeface="Kollektif"/>
                  <a:sym typeface="Kollektif"/>
                </a:rPr>
                <a:t>Elaborate on what you want</a:t>
              </a:r>
            </a:p>
            <a:p>
              <a:pPr marL="0" lvl="0" indent="0" algn="l">
                <a:lnSpc>
                  <a:spcPts val="2940"/>
                </a:lnSpc>
                <a:spcBef>
                  <a:spcPct val="0"/>
                </a:spcBef>
              </a:pPr>
              <a:r>
                <a:rPr lang="en-US" sz="2100">
                  <a:solidFill>
                    <a:srgbClr val="233245"/>
                  </a:solidFill>
                  <a:latin typeface="Kollektif"/>
                  <a:ea typeface="Kollektif"/>
                  <a:cs typeface="Kollektif"/>
                  <a:sym typeface="Kollektif"/>
                </a:rPr>
                <a:t>to discuss. </a:t>
              </a:r>
            </a:p>
          </p:txBody>
        </p:sp>
      </p:grpSp>
      <p:grpSp>
        <p:nvGrpSpPr>
          <p:cNvPr id="15" name="Group 15"/>
          <p:cNvGrpSpPr/>
          <p:nvPr/>
        </p:nvGrpSpPr>
        <p:grpSpPr>
          <a:xfrm>
            <a:off x="6283994" y="7779501"/>
            <a:ext cx="4032753" cy="1418659"/>
            <a:chOff x="0" y="0"/>
            <a:chExt cx="5377004" cy="1891546"/>
          </a:xfrm>
        </p:grpSpPr>
        <p:sp>
          <p:nvSpPr>
            <p:cNvPr id="16" name="TextBox 16"/>
            <p:cNvSpPr txBox="1"/>
            <p:nvPr/>
          </p:nvSpPr>
          <p:spPr>
            <a:xfrm>
              <a:off x="0" y="-9525"/>
              <a:ext cx="5377004" cy="492125"/>
            </a:xfrm>
            <a:prstGeom prst="rect">
              <a:avLst/>
            </a:prstGeom>
          </p:spPr>
          <p:txBody>
            <a:bodyPr lIns="0" tIns="0" rIns="0" bIns="0" rtlCol="0" anchor="t">
              <a:spAutoFit/>
            </a:bodyPr>
            <a:lstStyle/>
            <a:p>
              <a:pPr marL="0" lvl="0" indent="0" algn="l">
                <a:lnSpc>
                  <a:spcPts val="2879"/>
                </a:lnSpc>
                <a:spcBef>
                  <a:spcPct val="0"/>
                </a:spcBef>
              </a:pPr>
              <a:r>
                <a:rPr lang="en-US" sz="2399" b="1">
                  <a:solidFill>
                    <a:srgbClr val="233245"/>
                  </a:solidFill>
                  <a:latin typeface="Kollektif Bold"/>
                  <a:ea typeface="Kollektif Bold"/>
                  <a:cs typeface="Kollektif Bold"/>
                  <a:sym typeface="Kollektif Bold"/>
                </a:rPr>
                <a:t>Service Four</a:t>
              </a:r>
            </a:p>
          </p:txBody>
        </p:sp>
        <p:sp>
          <p:nvSpPr>
            <p:cNvPr id="17" name="TextBox 17"/>
            <p:cNvSpPr txBox="1"/>
            <p:nvPr/>
          </p:nvSpPr>
          <p:spPr>
            <a:xfrm>
              <a:off x="0" y="924617"/>
              <a:ext cx="5306823" cy="966929"/>
            </a:xfrm>
            <a:prstGeom prst="rect">
              <a:avLst/>
            </a:prstGeom>
          </p:spPr>
          <p:txBody>
            <a:bodyPr lIns="0" tIns="0" rIns="0" bIns="0" rtlCol="0" anchor="t">
              <a:spAutoFit/>
            </a:bodyPr>
            <a:lstStyle/>
            <a:p>
              <a:pPr algn="l">
                <a:lnSpc>
                  <a:spcPts val="2940"/>
                </a:lnSpc>
              </a:pPr>
              <a:r>
                <a:rPr lang="en-US" sz="2100">
                  <a:solidFill>
                    <a:srgbClr val="233245"/>
                  </a:solidFill>
                  <a:latin typeface="Kollektif"/>
                  <a:ea typeface="Kollektif"/>
                  <a:cs typeface="Kollektif"/>
                  <a:sym typeface="Kollektif"/>
                </a:rPr>
                <a:t>Elaborate on what you want</a:t>
              </a:r>
            </a:p>
            <a:p>
              <a:pPr marL="0" lvl="0" indent="0" algn="l">
                <a:lnSpc>
                  <a:spcPts val="2940"/>
                </a:lnSpc>
                <a:spcBef>
                  <a:spcPct val="0"/>
                </a:spcBef>
              </a:pPr>
              <a:r>
                <a:rPr lang="en-US" sz="2100">
                  <a:solidFill>
                    <a:srgbClr val="233245"/>
                  </a:solidFill>
                  <a:latin typeface="Kollektif"/>
                  <a:ea typeface="Kollektif"/>
                  <a:cs typeface="Kollektif"/>
                  <a:sym typeface="Kollektif"/>
                </a:rPr>
                <a:t>to discuss. </a:t>
              </a: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1EFFF"/>
        </a:solidFill>
        <a:effectLst/>
      </p:bgPr>
    </p:bg>
    <p:spTree>
      <p:nvGrpSpPr>
        <p:cNvPr id="1" name=""/>
        <p:cNvGrpSpPr/>
        <p:nvPr/>
      </p:nvGrpSpPr>
      <p:grpSpPr>
        <a:xfrm>
          <a:off x="0" y="0"/>
          <a:ext cx="0" cy="0"/>
          <a:chOff x="0" y="0"/>
          <a:chExt cx="0" cy="0"/>
        </a:xfrm>
      </p:grpSpPr>
      <p:sp>
        <p:nvSpPr>
          <p:cNvPr id="2" name="Freeform 2"/>
          <p:cNvSpPr/>
          <p:nvPr/>
        </p:nvSpPr>
        <p:spPr>
          <a:xfrm>
            <a:off x="7779015" y="1093929"/>
            <a:ext cx="3618084" cy="7866692"/>
          </a:xfrm>
          <a:custGeom>
            <a:avLst/>
            <a:gdLst/>
            <a:ahLst/>
            <a:cxnLst/>
            <a:rect l="l" t="t" r="r" b="b"/>
            <a:pathLst>
              <a:path w="3618084" h="7866692">
                <a:moveTo>
                  <a:pt x="0" y="0"/>
                </a:moveTo>
                <a:lnTo>
                  <a:pt x="3618083" y="0"/>
                </a:lnTo>
                <a:lnTo>
                  <a:pt x="3618083" y="7866692"/>
                </a:lnTo>
                <a:lnTo>
                  <a:pt x="0" y="7866692"/>
                </a:lnTo>
                <a:lnTo>
                  <a:pt x="0" y="0"/>
                </a:lnTo>
                <a:close/>
              </a:path>
            </a:pathLst>
          </a:custGeom>
          <a:blipFill>
            <a:blip r:embed="rId2"/>
            <a:stretch>
              <a:fillRect l="-21917" t="-465" r="-25646" b="-1336"/>
            </a:stretch>
          </a:blipFill>
        </p:spPr>
      </p:sp>
      <p:sp>
        <p:nvSpPr>
          <p:cNvPr id="3" name="Freeform 3"/>
          <p:cNvSpPr/>
          <p:nvPr/>
        </p:nvSpPr>
        <p:spPr>
          <a:xfrm>
            <a:off x="7533463" y="893828"/>
            <a:ext cx="4300465" cy="8499344"/>
          </a:xfrm>
          <a:custGeom>
            <a:avLst/>
            <a:gdLst/>
            <a:ahLst/>
            <a:cxnLst/>
            <a:rect l="l" t="t" r="r" b="b"/>
            <a:pathLst>
              <a:path w="4300465" h="8499344">
                <a:moveTo>
                  <a:pt x="0" y="0"/>
                </a:moveTo>
                <a:lnTo>
                  <a:pt x="4300465" y="0"/>
                </a:lnTo>
                <a:lnTo>
                  <a:pt x="4300465" y="8499344"/>
                </a:lnTo>
                <a:lnTo>
                  <a:pt x="0" y="84993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3277404" y="1158779"/>
            <a:ext cx="3770960" cy="7773268"/>
          </a:xfrm>
          <a:custGeom>
            <a:avLst/>
            <a:gdLst/>
            <a:ahLst/>
            <a:cxnLst/>
            <a:rect l="l" t="t" r="r" b="b"/>
            <a:pathLst>
              <a:path w="3770960" h="7773268">
                <a:moveTo>
                  <a:pt x="0" y="0"/>
                </a:moveTo>
                <a:lnTo>
                  <a:pt x="3770960" y="0"/>
                </a:lnTo>
                <a:lnTo>
                  <a:pt x="3770960" y="7773267"/>
                </a:lnTo>
                <a:lnTo>
                  <a:pt x="0" y="7773267"/>
                </a:lnTo>
                <a:lnTo>
                  <a:pt x="0" y="0"/>
                </a:lnTo>
                <a:close/>
              </a:path>
            </a:pathLst>
          </a:custGeom>
          <a:blipFill>
            <a:blip r:embed="rId5"/>
            <a:stretch>
              <a:fillRect l="-104601" r="-104601"/>
            </a:stretch>
          </a:blipFill>
        </p:spPr>
      </p:sp>
      <p:sp>
        <p:nvSpPr>
          <p:cNvPr id="5" name="Freeform 5"/>
          <p:cNvSpPr/>
          <p:nvPr/>
        </p:nvSpPr>
        <p:spPr>
          <a:xfrm>
            <a:off x="13083563" y="893828"/>
            <a:ext cx="4300465" cy="8499344"/>
          </a:xfrm>
          <a:custGeom>
            <a:avLst/>
            <a:gdLst/>
            <a:ahLst/>
            <a:cxnLst/>
            <a:rect l="l" t="t" r="r" b="b"/>
            <a:pathLst>
              <a:path w="4300465" h="8499344">
                <a:moveTo>
                  <a:pt x="0" y="0"/>
                </a:moveTo>
                <a:lnTo>
                  <a:pt x="4300465" y="0"/>
                </a:lnTo>
                <a:lnTo>
                  <a:pt x="4300465" y="8499344"/>
                </a:lnTo>
                <a:lnTo>
                  <a:pt x="0" y="84993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028700" y="3086100"/>
            <a:ext cx="5822112" cy="3858260"/>
            <a:chOff x="0" y="0"/>
            <a:chExt cx="7762817" cy="5144347"/>
          </a:xfrm>
        </p:grpSpPr>
        <p:sp>
          <p:nvSpPr>
            <p:cNvPr id="7" name="TextBox 7"/>
            <p:cNvSpPr txBox="1"/>
            <p:nvPr/>
          </p:nvSpPr>
          <p:spPr>
            <a:xfrm>
              <a:off x="0" y="-257175"/>
              <a:ext cx="7762817" cy="3914599"/>
            </a:xfrm>
            <a:prstGeom prst="rect">
              <a:avLst/>
            </a:prstGeom>
          </p:spPr>
          <p:txBody>
            <a:bodyPr lIns="0" tIns="0" rIns="0" bIns="0" rtlCol="0" anchor="t">
              <a:spAutoFit/>
            </a:bodyPr>
            <a:lstStyle/>
            <a:p>
              <a:pPr algn="l">
                <a:lnSpc>
                  <a:spcPts val="10800"/>
                </a:lnSpc>
              </a:pPr>
              <a:r>
                <a:rPr lang="en-US" sz="9000">
                  <a:solidFill>
                    <a:srgbClr val="F15E3D"/>
                  </a:solidFill>
                  <a:latin typeface="Agrandir Black"/>
                  <a:ea typeface="Agrandir Black"/>
                  <a:cs typeface="Agrandir Black"/>
                  <a:sym typeface="Agrandir Black"/>
                </a:rPr>
                <a:t>Phone</a:t>
              </a:r>
            </a:p>
            <a:p>
              <a:pPr algn="l">
                <a:lnSpc>
                  <a:spcPts val="10800"/>
                </a:lnSpc>
              </a:pPr>
              <a:r>
                <a:rPr lang="en-US" sz="9000">
                  <a:solidFill>
                    <a:srgbClr val="F15E3D"/>
                  </a:solidFill>
                  <a:latin typeface="Agrandir Black"/>
                  <a:ea typeface="Agrandir Black"/>
                  <a:cs typeface="Agrandir Black"/>
                  <a:sym typeface="Agrandir Black"/>
                </a:rPr>
                <a:t>Mockup</a:t>
              </a:r>
            </a:p>
          </p:txBody>
        </p:sp>
        <p:sp>
          <p:nvSpPr>
            <p:cNvPr id="8" name="TextBox 8"/>
            <p:cNvSpPr txBox="1"/>
            <p:nvPr/>
          </p:nvSpPr>
          <p:spPr>
            <a:xfrm>
              <a:off x="0" y="4105487"/>
              <a:ext cx="7762817" cy="1038860"/>
            </a:xfrm>
            <a:prstGeom prst="rect">
              <a:avLst/>
            </a:prstGeom>
          </p:spPr>
          <p:txBody>
            <a:bodyPr lIns="0" tIns="0" rIns="0" bIns="0" rtlCol="0" anchor="t">
              <a:spAutoFit/>
            </a:bodyPr>
            <a:lstStyle/>
            <a:p>
              <a:pPr algn="l">
                <a:lnSpc>
                  <a:spcPts val="3119"/>
                </a:lnSpc>
              </a:pPr>
              <a:r>
                <a:rPr lang="en-US" sz="2399" b="1">
                  <a:solidFill>
                    <a:srgbClr val="233245"/>
                  </a:solidFill>
                  <a:latin typeface="Kollektif Bold"/>
                  <a:ea typeface="Kollektif Bold"/>
                  <a:cs typeface="Kollektif Bold"/>
                  <a:sym typeface="Kollektif Bold"/>
                </a:rPr>
                <a:t>What can you say about your projects? Share it here!</a:t>
              </a: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1EFFF"/>
        </a:solidFill>
        <a:effectLst/>
      </p:bgPr>
    </p:bg>
    <p:spTree>
      <p:nvGrpSpPr>
        <p:cNvPr id="1" name=""/>
        <p:cNvGrpSpPr/>
        <p:nvPr/>
      </p:nvGrpSpPr>
      <p:grpSpPr>
        <a:xfrm>
          <a:off x="0" y="0"/>
          <a:ext cx="0" cy="0"/>
          <a:chOff x="0" y="0"/>
          <a:chExt cx="0" cy="0"/>
        </a:xfrm>
      </p:grpSpPr>
      <p:grpSp>
        <p:nvGrpSpPr>
          <p:cNvPr id="2" name="Group 2"/>
          <p:cNvGrpSpPr/>
          <p:nvPr/>
        </p:nvGrpSpPr>
        <p:grpSpPr>
          <a:xfrm rot="5032238">
            <a:off x="7355117" y="-1383742"/>
            <a:ext cx="7868665" cy="15605725"/>
            <a:chOff x="0" y="0"/>
            <a:chExt cx="812800" cy="1612006"/>
          </a:xfrm>
        </p:grpSpPr>
        <p:sp>
          <p:nvSpPr>
            <p:cNvPr id="3" name="Freeform 3"/>
            <p:cNvSpPr/>
            <p:nvPr/>
          </p:nvSpPr>
          <p:spPr>
            <a:xfrm>
              <a:off x="0" y="0"/>
              <a:ext cx="812800" cy="1612006"/>
            </a:xfrm>
            <a:custGeom>
              <a:avLst/>
              <a:gdLst/>
              <a:ahLst/>
              <a:cxnLst/>
              <a:rect l="l" t="t" r="r" b="b"/>
              <a:pathLst>
                <a:path w="812800" h="1612006">
                  <a:moveTo>
                    <a:pt x="406400" y="1612006"/>
                  </a:moveTo>
                  <a:lnTo>
                    <a:pt x="812800" y="0"/>
                  </a:lnTo>
                  <a:lnTo>
                    <a:pt x="0" y="0"/>
                  </a:lnTo>
                  <a:lnTo>
                    <a:pt x="406400" y="1612006"/>
                  </a:lnTo>
                  <a:close/>
                </a:path>
              </a:pathLst>
            </a:custGeom>
            <a:solidFill>
              <a:srgbClr val="EFE88A"/>
            </a:solidFill>
          </p:spPr>
        </p:sp>
        <p:sp>
          <p:nvSpPr>
            <p:cNvPr id="4" name="TextBox 4"/>
            <p:cNvSpPr txBox="1"/>
            <p:nvPr/>
          </p:nvSpPr>
          <p:spPr>
            <a:xfrm>
              <a:off x="127000" y="57993"/>
              <a:ext cx="558800" cy="805581"/>
            </a:xfrm>
            <a:prstGeom prst="rect">
              <a:avLst/>
            </a:prstGeom>
          </p:spPr>
          <p:txBody>
            <a:bodyPr lIns="50800" tIns="50800" rIns="50800" bIns="50800" rtlCol="0" anchor="ctr"/>
            <a:lstStyle/>
            <a:p>
              <a:pPr algn="ctr">
                <a:lnSpc>
                  <a:spcPts val="3359"/>
                </a:lnSpc>
              </a:pPr>
              <a:endParaRPr/>
            </a:p>
          </p:txBody>
        </p:sp>
      </p:grpSp>
      <p:sp>
        <p:nvSpPr>
          <p:cNvPr id="5" name="Freeform 5"/>
          <p:cNvSpPr/>
          <p:nvPr/>
        </p:nvSpPr>
        <p:spPr>
          <a:xfrm rot="-361509">
            <a:off x="765911" y="3710115"/>
            <a:ext cx="6183601" cy="6458069"/>
          </a:xfrm>
          <a:custGeom>
            <a:avLst/>
            <a:gdLst/>
            <a:ahLst/>
            <a:cxnLst/>
            <a:rect l="l" t="t" r="r" b="b"/>
            <a:pathLst>
              <a:path w="6183601" h="6458069">
                <a:moveTo>
                  <a:pt x="0" y="0"/>
                </a:moveTo>
                <a:lnTo>
                  <a:pt x="6183601" y="0"/>
                </a:lnTo>
                <a:lnTo>
                  <a:pt x="6183601" y="6458069"/>
                </a:lnTo>
                <a:lnTo>
                  <a:pt x="0" y="6458069"/>
                </a:lnTo>
                <a:lnTo>
                  <a:pt x="0" y="0"/>
                </a:lnTo>
                <a:close/>
              </a:path>
            </a:pathLst>
          </a:custGeom>
          <a:blipFill>
            <a:blip r:embed="rId2"/>
            <a:stretch>
              <a:fillRect/>
            </a:stretch>
          </a:blipFill>
        </p:spPr>
      </p:sp>
      <p:sp>
        <p:nvSpPr>
          <p:cNvPr id="6" name="TextBox 6"/>
          <p:cNvSpPr txBox="1"/>
          <p:nvPr/>
        </p:nvSpPr>
        <p:spPr>
          <a:xfrm>
            <a:off x="7889682" y="1593044"/>
            <a:ext cx="9312468" cy="3000243"/>
          </a:xfrm>
          <a:prstGeom prst="rect">
            <a:avLst/>
          </a:prstGeom>
        </p:spPr>
        <p:txBody>
          <a:bodyPr lIns="0" tIns="0" rIns="0" bIns="0" rtlCol="0" anchor="t">
            <a:spAutoFit/>
          </a:bodyPr>
          <a:lstStyle/>
          <a:p>
            <a:pPr algn="ctr">
              <a:lnSpc>
                <a:spcPts val="10800"/>
              </a:lnSpc>
            </a:pPr>
            <a:r>
              <a:rPr lang="en-US" sz="9000">
                <a:solidFill>
                  <a:srgbClr val="F15E3D"/>
                </a:solidFill>
                <a:latin typeface="Agrandir Black"/>
                <a:ea typeface="Agrandir Black"/>
                <a:cs typeface="Agrandir Black"/>
                <a:sym typeface="Agrandir Black"/>
              </a:rPr>
              <a:t>Write Your Big Topic or Idea</a:t>
            </a:r>
          </a:p>
        </p:txBody>
      </p:sp>
      <p:sp>
        <p:nvSpPr>
          <p:cNvPr id="7" name="TextBox 7"/>
          <p:cNvSpPr txBox="1"/>
          <p:nvPr/>
        </p:nvSpPr>
        <p:spPr>
          <a:xfrm>
            <a:off x="9642002" y="5271234"/>
            <a:ext cx="5807827" cy="1108710"/>
          </a:xfrm>
          <a:prstGeom prst="rect">
            <a:avLst/>
          </a:prstGeom>
        </p:spPr>
        <p:txBody>
          <a:bodyPr lIns="0" tIns="0" rIns="0" bIns="0" rtlCol="0" anchor="t">
            <a:spAutoFit/>
          </a:bodyPr>
          <a:lstStyle/>
          <a:p>
            <a:pPr marL="0" lvl="0" indent="0" algn="ctr">
              <a:lnSpc>
                <a:spcPts val="2940"/>
              </a:lnSpc>
              <a:spcBef>
                <a:spcPct val="0"/>
              </a:spcBef>
            </a:pPr>
            <a:r>
              <a:rPr lang="en-US" sz="2100" u="none">
                <a:solidFill>
                  <a:srgbClr val="233245"/>
                </a:solidFill>
                <a:latin typeface="Kollektif"/>
                <a:ea typeface="Kollektif"/>
                <a:cs typeface="Kollektif"/>
                <a:sym typeface="Kollektif"/>
              </a:rPr>
              <a:t>Presentations are communication tools that can be used as demonstrations, lectures, speeches, reports, and more. </a:t>
            </a:r>
          </a:p>
        </p:txBody>
      </p:sp>
      <p:sp>
        <p:nvSpPr>
          <p:cNvPr id="8" name="TextBox 8"/>
          <p:cNvSpPr txBox="1"/>
          <p:nvPr/>
        </p:nvSpPr>
        <p:spPr>
          <a:xfrm>
            <a:off x="9711698" y="7193015"/>
            <a:ext cx="5668436" cy="1108512"/>
          </a:xfrm>
          <a:prstGeom prst="rect">
            <a:avLst/>
          </a:prstGeom>
        </p:spPr>
        <p:txBody>
          <a:bodyPr lIns="0" tIns="0" rIns="0" bIns="0" rtlCol="0" anchor="t">
            <a:spAutoFit/>
          </a:bodyPr>
          <a:lstStyle/>
          <a:p>
            <a:pPr algn="ctr">
              <a:lnSpc>
                <a:spcPts val="2940"/>
              </a:lnSpc>
              <a:spcBef>
                <a:spcPct val="0"/>
              </a:spcBef>
            </a:pPr>
            <a:r>
              <a:rPr lang="en-US" sz="2100">
                <a:solidFill>
                  <a:srgbClr val="233245"/>
                </a:solidFill>
                <a:latin typeface="Kollektif"/>
                <a:ea typeface="Kollektif"/>
                <a:cs typeface="Kollektif"/>
                <a:sym typeface="Kollektif"/>
              </a:rPr>
              <a:t>It serves a variety of purposes, making presentations powerful tools for convincing</a:t>
            </a:r>
          </a:p>
          <a:p>
            <a:pPr algn="ctr">
              <a:lnSpc>
                <a:spcPts val="2940"/>
              </a:lnSpc>
              <a:spcBef>
                <a:spcPct val="0"/>
              </a:spcBef>
            </a:pPr>
            <a:r>
              <a:rPr lang="en-US" sz="2100">
                <a:solidFill>
                  <a:srgbClr val="233245"/>
                </a:solidFill>
                <a:latin typeface="Kollektif"/>
                <a:ea typeface="Kollektif"/>
                <a:cs typeface="Kollektif"/>
                <a:sym typeface="Kollektif"/>
              </a:rPr>
              <a:t>and teaching.</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BE24"/>
        </a:solidFill>
        <a:effectLst/>
      </p:bgPr>
    </p:bg>
    <p:spTree>
      <p:nvGrpSpPr>
        <p:cNvPr id="1" name=""/>
        <p:cNvGrpSpPr/>
        <p:nvPr/>
      </p:nvGrpSpPr>
      <p:grpSpPr>
        <a:xfrm>
          <a:off x="0" y="0"/>
          <a:ext cx="0" cy="0"/>
          <a:chOff x="0" y="0"/>
          <a:chExt cx="0" cy="0"/>
        </a:xfrm>
      </p:grpSpPr>
      <p:sp>
        <p:nvSpPr>
          <p:cNvPr id="2" name="Freeform 2"/>
          <p:cNvSpPr/>
          <p:nvPr/>
        </p:nvSpPr>
        <p:spPr>
          <a:xfrm>
            <a:off x="9723280" y="1570384"/>
            <a:ext cx="6847390" cy="7146232"/>
          </a:xfrm>
          <a:custGeom>
            <a:avLst/>
            <a:gdLst/>
            <a:ahLst/>
            <a:cxnLst/>
            <a:rect l="l" t="t" r="r" b="b"/>
            <a:pathLst>
              <a:path w="6847390" h="7146232">
                <a:moveTo>
                  <a:pt x="0" y="0"/>
                </a:moveTo>
                <a:lnTo>
                  <a:pt x="6847389" y="0"/>
                </a:lnTo>
                <a:lnTo>
                  <a:pt x="6847389" y="7146232"/>
                </a:lnTo>
                <a:lnTo>
                  <a:pt x="0" y="7146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144000" y="6114816"/>
            <a:ext cx="2111378" cy="2057634"/>
          </a:xfrm>
          <a:custGeom>
            <a:avLst/>
            <a:gdLst/>
            <a:ahLst/>
            <a:cxnLst/>
            <a:rect l="l" t="t" r="r" b="b"/>
            <a:pathLst>
              <a:path w="2111378" h="2057634">
                <a:moveTo>
                  <a:pt x="0" y="0"/>
                </a:moveTo>
                <a:lnTo>
                  <a:pt x="2111378" y="0"/>
                </a:lnTo>
                <a:lnTo>
                  <a:pt x="2111378" y="2057634"/>
                </a:lnTo>
                <a:lnTo>
                  <a:pt x="0" y="20576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860904">
            <a:off x="13691225" y="1069753"/>
            <a:ext cx="3619609" cy="1349127"/>
          </a:xfrm>
          <a:custGeom>
            <a:avLst/>
            <a:gdLst/>
            <a:ahLst/>
            <a:cxnLst/>
            <a:rect l="l" t="t" r="r" b="b"/>
            <a:pathLst>
              <a:path w="3619609" h="1349127">
                <a:moveTo>
                  <a:pt x="0" y="0"/>
                </a:moveTo>
                <a:lnTo>
                  <a:pt x="3619609" y="0"/>
                </a:lnTo>
                <a:lnTo>
                  <a:pt x="3619609" y="1349127"/>
                </a:lnTo>
                <a:lnTo>
                  <a:pt x="0" y="13491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1765925" y="3444240"/>
            <a:ext cx="7378075" cy="3398520"/>
            <a:chOff x="0" y="0"/>
            <a:chExt cx="9837433" cy="4531360"/>
          </a:xfrm>
        </p:grpSpPr>
        <p:sp>
          <p:nvSpPr>
            <p:cNvPr id="6" name="TextBox 6"/>
            <p:cNvSpPr txBox="1"/>
            <p:nvPr/>
          </p:nvSpPr>
          <p:spPr>
            <a:xfrm>
              <a:off x="0" y="-257175"/>
              <a:ext cx="9837433" cy="3914775"/>
            </a:xfrm>
            <a:prstGeom prst="rect">
              <a:avLst/>
            </a:prstGeom>
          </p:spPr>
          <p:txBody>
            <a:bodyPr lIns="0" tIns="0" rIns="0" bIns="0" rtlCol="0" anchor="t">
              <a:spAutoFit/>
            </a:bodyPr>
            <a:lstStyle/>
            <a:p>
              <a:pPr marL="0" lvl="0" indent="0" algn="l">
                <a:lnSpc>
                  <a:spcPts val="10800"/>
                </a:lnSpc>
                <a:spcBef>
                  <a:spcPct val="0"/>
                </a:spcBef>
              </a:pPr>
              <a:r>
                <a:rPr lang="en-US" sz="9000">
                  <a:solidFill>
                    <a:srgbClr val="FFFFFF"/>
                  </a:solidFill>
                  <a:latin typeface="Agrandir Black"/>
                  <a:ea typeface="Agrandir Black"/>
                  <a:cs typeface="Agrandir Black"/>
                  <a:sym typeface="Agrandir Black"/>
                </a:rPr>
                <a:t>Stats &amp; Numbers</a:t>
              </a:r>
            </a:p>
          </p:txBody>
        </p:sp>
        <p:sp>
          <p:nvSpPr>
            <p:cNvPr id="7" name="TextBox 7"/>
            <p:cNvSpPr txBox="1"/>
            <p:nvPr/>
          </p:nvSpPr>
          <p:spPr>
            <a:xfrm>
              <a:off x="0" y="4013200"/>
              <a:ext cx="7924761" cy="518160"/>
            </a:xfrm>
            <a:prstGeom prst="rect">
              <a:avLst/>
            </a:prstGeom>
          </p:spPr>
          <p:txBody>
            <a:bodyPr lIns="0" tIns="0" rIns="0" bIns="0" rtlCol="0" anchor="t">
              <a:spAutoFit/>
            </a:bodyPr>
            <a:lstStyle/>
            <a:p>
              <a:pPr marL="0" lvl="0" indent="0" algn="l">
                <a:lnSpc>
                  <a:spcPts val="3119"/>
                </a:lnSpc>
                <a:spcBef>
                  <a:spcPct val="0"/>
                </a:spcBef>
              </a:pPr>
              <a:r>
                <a:rPr lang="en-US" sz="2399" b="1" u="none">
                  <a:solidFill>
                    <a:srgbClr val="233245"/>
                  </a:solidFill>
                  <a:latin typeface="Kollektif Bold"/>
                  <a:ea typeface="Kollektif Bold"/>
                  <a:cs typeface="Kollektif Bold"/>
                  <a:sym typeface="Kollektif Bold"/>
                </a:rPr>
                <a:t>Elaborate on what you want to discuss. </a:t>
              </a: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BF7C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1418280" y="3866053"/>
            <a:ext cx="3849673" cy="3849673"/>
          </a:xfrm>
          <a:prstGeom prst="rect">
            <a:avLst/>
          </a:prstGeom>
        </p:spPr>
      </p:pic>
      <p:pic>
        <p:nvPicPr>
          <p:cNvPr id="3" name="Picture 3"/>
          <p:cNvPicPr>
            <a:picLocks noChangeAspect="1"/>
          </p:cNvPicPr>
          <p:nvPr/>
        </p:nvPicPr>
        <p:blipFill>
          <a:blip r:embed="rId3"/>
          <a:stretch>
            <a:fillRect/>
          </a:stretch>
        </p:blipFill>
        <p:spPr>
          <a:xfrm>
            <a:off x="7307398" y="3866053"/>
            <a:ext cx="3849673" cy="3849673"/>
          </a:xfrm>
          <a:prstGeom prst="rect">
            <a:avLst/>
          </a:prstGeom>
        </p:spPr>
      </p:pic>
      <p:pic>
        <p:nvPicPr>
          <p:cNvPr id="4" name="Picture 4"/>
          <p:cNvPicPr>
            <a:picLocks noChangeAspect="1"/>
          </p:cNvPicPr>
          <p:nvPr/>
        </p:nvPicPr>
        <p:blipFill>
          <a:blip r:embed="rId4"/>
          <a:stretch>
            <a:fillRect/>
          </a:stretch>
        </p:blipFill>
        <p:spPr>
          <a:xfrm>
            <a:off x="13196516" y="3866053"/>
            <a:ext cx="3849673" cy="3849673"/>
          </a:xfrm>
          <a:prstGeom prst="rect">
            <a:avLst/>
          </a:prstGeom>
        </p:spPr>
      </p:pic>
      <p:sp>
        <p:nvSpPr>
          <p:cNvPr id="5" name="Freeform 5"/>
          <p:cNvSpPr/>
          <p:nvPr/>
        </p:nvSpPr>
        <p:spPr>
          <a:xfrm rot="2014260">
            <a:off x="15733969" y="2700268"/>
            <a:ext cx="3050661" cy="2451622"/>
          </a:xfrm>
          <a:custGeom>
            <a:avLst/>
            <a:gdLst/>
            <a:ahLst/>
            <a:cxnLst/>
            <a:rect l="l" t="t" r="r" b="b"/>
            <a:pathLst>
              <a:path w="3050661" h="2451622">
                <a:moveTo>
                  <a:pt x="0" y="0"/>
                </a:moveTo>
                <a:lnTo>
                  <a:pt x="3050662" y="0"/>
                </a:lnTo>
                <a:lnTo>
                  <a:pt x="3050662" y="2451623"/>
                </a:lnTo>
                <a:lnTo>
                  <a:pt x="0" y="245162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683196" y="8492878"/>
            <a:ext cx="3621024" cy="4114800"/>
          </a:xfrm>
          <a:custGeom>
            <a:avLst/>
            <a:gdLst/>
            <a:ahLst/>
            <a:cxnLst/>
            <a:rect l="l" t="t" r="r" b="b"/>
            <a:pathLst>
              <a:path w="3621024" h="4114800">
                <a:moveTo>
                  <a:pt x="0" y="0"/>
                </a:moveTo>
                <a:lnTo>
                  <a:pt x="3621024" y="0"/>
                </a:lnTo>
                <a:lnTo>
                  <a:pt x="3621024"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1127316" y="7736593"/>
            <a:ext cx="4431601" cy="365760"/>
          </a:xfrm>
          <a:prstGeom prst="rect">
            <a:avLst/>
          </a:prstGeom>
        </p:spPr>
        <p:txBody>
          <a:bodyPr lIns="0" tIns="0" rIns="0" bIns="0" rtlCol="0" anchor="t">
            <a:spAutoFit/>
          </a:bodyPr>
          <a:lstStyle/>
          <a:p>
            <a:pPr marL="0" lvl="0" indent="0" algn="ctr">
              <a:lnSpc>
                <a:spcPts val="2940"/>
              </a:lnSpc>
              <a:spcBef>
                <a:spcPct val="0"/>
              </a:spcBef>
            </a:pPr>
            <a:r>
              <a:rPr lang="en-US" sz="2100">
                <a:solidFill>
                  <a:srgbClr val="233245"/>
                </a:solidFill>
                <a:latin typeface="Kollektif"/>
                <a:ea typeface="Kollektif"/>
                <a:cs typeface="Kollektif"/>
                <a:sym typeface="Kollektif"/>
              </a:rPr>
              <a:t>Elaborate on the featured statistic.</a:t>
            </a:r>
          </a:p>
        </p:txBody>
      </p:sp>
      <p:sp>
        <p:nvSpPr>
          <p:cNvPr id="8" name="TextBox 8"/>
          <p:cNvSpPr txBox="1"/>
          <p:nvPr/>
        </p:nvSpPr>
        <p:spPr>
          <a:xfrm>
            <a:off x="13082020" y="7736593"/>
            <a:ext cx="4078664" cy="365760"/>
          </a:xfrm>
          <a:prstGeom prst="rect">
            <a:avLst/>
          </a:prstGeom>
        </p:spPr>
        <p:txBody>
          <a:bodyPr lIns="0" tIns="0" rIns="0" bIns="0" rtlCol="0" anchor="t">
            <a:spAutoFit/>
          </a:bodyPr>
          <a:lstStyle/>
          <a:p>
            <a:pPr marL="0" lvl="0" indent="0" algn="ctr">
              <a:lnSpc>
                <a:spcPts val="2940"/>
              </a:lnSpc>
              <a:spcBef>
                <a:spcPct val="0"/>
              </a:spcBef>
            </a:pPr>
            <a:r>
              <a:rPr lang="en-US" sz="2100">
                <a:solidFill>
                  <a:srgbClr val="233245"/>
                </a:solidFill>
                <a:latin typeface="Kollektif"/>
                <a:ea typeface="Kollektif"/>
                <a:cs typeface="Kollektif"/>
                <a:sym typeface="Kollektif"/>
              </a:rPr>
              <a:t>Elaborate on the featured statistic.</a:t>
            </a:r>
          </a:p>
        </p:txBody>
      </p:sp>
      <p:sp>
        <p:nvSpPr>
          <p:cNvPr id="9" name="TextBox 9"/>
          <p:cNvSpPr txBox="1"/>
          <p:nvPr/>
        </p:nvSpPr>
        <p:spPr>
          <a:xfrm>
            <a:off x="7208473" y="7736593"/>
            <a:ext cx="4223991" cy="365760"/>
          </a:xfrm>
          <a:prstGeom prst="rect">
            <a:avLst/>
          </a:prstGeom>
        </p:spPr>
        <p:txBody>
          <a:bodyPr lIns="0" tIns="0" rIns="0" bIns="0" rtlCol="0" anchor="t">
            <a:spAutoFit/>
          </a:bodyPr>
          <a:lstStyle/>
          <a:p>
            <a:pPr marL="0" lvl="0" indent="0" algn="ctr">
              <a:lnSpc>
                <a:spcPts val="2940"/>
              </a:lnSpc>
              <a:spcBef>
                <a:spcPct val="0"/>
              </a:spcBef>
            </a:pPr>
            <a:r>
              <a:rPr lang="en-US" sz="2100">
                <a:solidFill>
                  <a:srgbClr val="233245"/>
                </a:solidFill>
                <a:latin typeface="Kollektif"/>
                <a:ea typeface="Kollektif"/>
                <a:cs typeface="Kollektif"/>
                <a:sym typeface="Kollektif"/>
              </a:rPr>
              <a:t>Elaborate on the featured statistic.</a:t>
            </a:r>
          </a:p>
        </p:txBody>
      </p:sp>
      <p:sp>
        <p:nvSpPr>
          <p:cNvPr id="10" name="TextBox 10"/>
          <p:cNvSpPr txBox="1"/>
          <p:nvPr/>
        </p:nvSpPr>
        <p:spPr>
          <a:xfrm>
            <a:off x="0" y="771525"/>
            <a:ext cx="18288000" cy="1628775"/>
          </a:xfrm>
          <a:prstGeom prst="rect">
            <a:avLst/>
          </a:prstGeom>
        </p:spPr>
        <p:txBody>
          <a:bodyPr lIns="0" tIns="0" rIns="0" bIns="0" rtlCol="0" anchor="t">
            <a:spAutoFit/>
          </a:bodyPr>
          <a:lstStyle/>
          <a:p>
            <a:pPr algn="ctr">
              <a:lnSpc>
                <a:spcPts val="10800"/>
              </a:lnSpc>
            </a:pPr>
            <a:r>
              <a:rPr lang="en-US" sz="9000">
                <a:solidFill>
                  <a:srgbClr val="F15E3D"/>
                </a:solidFill>
                <a:latin typeface="Agrandir Black"/>
                <a:ea typeface="Agrandir Black"/>
                <a:cs typeface="Agrandir Black"/>
                <a:sym typeface="Agrandir Black"/>
              </a:rPr>
              <a:t>Infographic Slide Report</a:t>
            </a:r>
          </a:p>
        </p:txBody>
      </p:sp>
      <p:sp>
        <p:nvSpPr>
          <p:cNvPr id="11" name="TextBox 11"/>
          <p:cNvSpPr txBox="1"/>
          <p:nvPr/>
        </p:nvSpPr>
        <p:spPr>
          <a:xfrm>
            <a:off x="2982803" y="2447882"/>
            <a:ext cx="12322393" cy="398145"/>
          </a:xfrm>
          <a:prstGeom prst="rect">
            <a:avLst/>
          </a:prstGeom>
        </p:spPr>
        <p:txBody>
          <a:bodyPr lIns="0" tIns="0" rIns="0" bIns="0" rtlCol="0" anchor="t">
            <a:spAutoFit/>
          </a:bodyPr>
          <a:lstStyle/>
          <a:p>
            <a:pPr algn="ctr">
              <a:lnSpc>
                <a:spcPts val="3119"/>
              </a:lnSpc>
            </a:pPr>
            <a:r>
              <a:rPr lang="en-US" sz="2399" b="1">
                <a:solidFill>
                  <a:srgbClr val="233245"/>
                </a:solidFill>
                <a:latin typeface="Kollektif Bold"/>
                <a:ea typeface="Kollektif Bold"/>
                <a:cs typeface="Kollektif Bold"/>
                <a:sym typeface="Kollektif Bold"/>
              </a:rPr>
              <a:t>Elaborate on the featured statistic</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BF7C7"/>
        </a:solidFill>
        <a:effectLst/>
      </p:bgPr>
    </p:bg>
    <p:spTree>
      <p:nvGrpSpPr>
        <p:cNvPr id="1" name=""/>
        <p:cNvGrpSpPr/>
        <p:nvPr/>
      </p:nvGrpSpPr>
      <p:grpSpPr>
        <a:xfrm>
          <a:off x="0" y="0"/>
          <a:ext cx="0" cy="0"/>
          <a:chOff x="0" y="0"/>
          <a:chExt cx="0" cy="0"/>
        </a:xfrm>
      </p:grpSpPr>
      <p:sp>
        <p:nvSpPr>
          <p:cNvPr id="2" name="TextBox 2"/>
          <p:cNvSpPr txBox="1"/>
          <p:nvPr/>
        </p:nvSpPr>
        <p:spPr>
          <a:xfrm>
            <a:off x="5330261" y="6009411"/>
            <a:ext cx="8127095" cy="371425"/>
          </a:xfrm>
          <a:prstGeom prst="rect">
            <a:avLst/>
          </a:prstGeom>
        </p:spPr>
        <p:txBody>
          <a:bodyPr lIns="0" tIns="0" rIns="0" bIns="0" rtlCol="0" anchor="t">
            <a:spAutoFit/>
          </a:bodyPr>
          <a:lstStyle/>
          <a:p>
            <a:pPr algn="ctr">
              <a:lnSpc>
                <a:spcPts val="2879"/>
              </a:lnSpc>
            </a:pPr>
            <a:r>
              <a:rPr lang="en-US" sz="2399" b="1">
                <a:solidFill>
                  <a:srgbClr val="233245"/>
                </a:solidFill>
                <a:latin typeface="Kollektif Bold"/>
                <a:ea typeface="Kollektif Bold"/>
                <a:cs typeface="Kollektif Bold"/>
                <a:sym typeface="Kollektif Bold"/>
              </a:rPr>
              <a:t>Elaborate on the featured statistic.</a:t>
            </a:r>
          </a:p>
        </p:txBody>
      </p:sp>
      <p:sp>
        <p:nvSpPr>
          <p:cNvPr id="3" name="TextBox 3"/>
          <p:cNvSpPr txBox="1"/>
          <p:nvPr/>
        </p:nvSpPr>
        <p:spPr>
          <a:xfrm>
            <a:off x="5330261" y="8915151"/>
            <a:ext cx="8127095" cy="371425"/>
          </a:xfrm>
          <a:prstGeom prst="rect">
            <a:avLst/>
          </a:prstGeom>
        </p:spPr>
        <p:txBody>
          <a:bodyPr lIns="0" tIns="0" rIns="0" bIns="0" rtlCol="0" anchor="t">
            <a:spAutoFit/>
          </a:bodyPr>
          <a:lstStyle/>
          <a:p>
            <a:pPr algn="ctr">
              <a:lnSpc>
                <a:spcPts val="2879"/>
              </a:lnSpc>
            </a:pPr>
            <a:r>
              <a:rPr lang="en-US" sz="2399" b="1">
                <a:solidFill>
                  <a:srgbClr val="233245"/>
                </a:solidFill>
                <a:latin typeface="Kollektif Bold"/>
                <a:ea typeface="Kollektif Bold"/>
                <a:cs typeface="Kollektif Bold"/>
                <a:sym typeface="Kollektif Bold"/>
              </a:rPr>
              <a:t>Elaborate on the featured statistic.</a:t>
            </a:r>
          </a:p>
        </p:txBody>
      </p:sp>
      <p:grpSp>
        <p:nvGrpSpPr>
          <p:cNvPr id="4" name="Group 4"/>
          <p:cNvGrpSpPr/>
          <p:nvPr/>
        </p:nvGrpSpPr>
        <p:grpSpPr>
          <a:xfrm>
            <a:off x="6036343" y="1028700"/>
            <a:ext cx="6215314" cy="2149221"/>
            <a:chOff x="0" y="0"/>
            <a:chExt cx="1636955" cy="566050"/>
          </a:xfrm>
        </p:grpSpPr>
        <p:sp>
          <p:nvSpPr>
            <p:cNvPr id="5" name="Freeform 5"/>
            <p:cNvSpPr/>
            <p:nvPr/>
          </p:nvSpPr>
          <p:spPr>
            <a:xfrm>
              <a:off x="0" y="0"/>
              <a:ext cx="1636955" cy="566050"/>
            </a:xfrm>
            <a:custGeom>
              <a:avLst/>
              <a:gdLst/>
              <a:ahLst/>
              <a:cxnLst/>
              <a:rect l="l" t="t" r="r" b="b"/>
              <a:pathLst>
                <a:path w="1636955" h="566050">
                  <a:moveTo>
                    <a:pt x="0" y="0"/>
                  </a:moveTo>
                  <a:lnTo>
                    <a:pt x="1636955" y="0"/>
                  </a:lnTo>
                  <a:lnTo>
                    <a:pt x="1636955" y="566050"/>
                  </a:lnTo>
                  <a:lnTo>
                    <a:pt x="0" y="566050"/>
                  </a:lnTo>
                  <a:close/>
                </a:path>
              </a:pathLst>
            </a:custGeom>
            <a:solidFill>
              <a:srgbClr val="000000">
                <a:alpha val="0"/>
              </a:srgbClr>
            </a:solidFill>
          </p:spPr>
        </p:sp>
        <p:sp>
          <p:nvSpPr>
            <p:cNvPr id="6" name="TextBox 6"/>
            <p:cNvSpPr txBox="1"/>
            <p:nvPr/>
          </p:nvSpPr>
          <p:spPr>
            <a:xfrm>
              <a:off x="0" y="-514350"/>
              <a:ext cx="1636955" cy="1080400"/>
            </a:xfrm>
            <a:prstGeom prst="rect">
              <a:avLst/>
            </a:prstGeom>
          </p:spPr>
          <p:txBody>
            <a:bodyPr lIns="254000" tIns="254000" rIns="254000" bIns="254000" rtlCol="0" anchor="ctr"/>
            <a:lstStyle/>
            <a:p>
              <a:pPr algn="ctr">
                <a:lnSpc>
                  <a:spcPts val="13500"/>
                </a:lnSpc>
              </a:pPr>
              <a:r>
                <a:rPr lang="en-US" sz="9000">
                  <a:solidFill>
                    <a:srgbClr val="5271FF"/>
                  </a:solidFill>
                  <a:latin typeface="Agrandir Black"/>
                  <a:ea typeface="Agrandir Black"/>
                  <a:cs typeface="Agrandir Black"/>
                  <a:sym typeface="Agrandir Black"/>
                </a:rPr>
                <a:t>2 out of 5</a:t>
              </a:r>
            </a:p>
          </p:txBody>
        </p:sp>
      </p:grpSp>
      <p:grpSp>
        <p:nvGrpSpPr>
          <p:cNvPr id="7" name="Group 7"/>
          <p:cNvGrpSpPr/>
          <p:nvPr/>
        </p:nvGrpSpPr>
        <p:grpSpPr>
          <a:xfrm>
            <a:off x="6036343" y="4079862"/>
            <a:ext cx="6215314" cy="2149221"/>
            <a:chOff x="0" y="0"/>
            <a:chExt cx="1636955" cy="566050"/>
          </a:xfrm>
        </p:grpSpPr>
        <p:sp>
          <p:nvSpPr>
            <p:cNvPr id="8" name="Freeform 8"/>
            <p:cNvSpPr/>
            <p:nvPr/>
          </p:nvSpPr>
          <p:spPr>
            <a:xfrm>
              <a:off x="0" y="0"/>
              <a:ext cx="1636955" cy="566050"/>
            </a:xfrm>
            <a:custGeom>
              <a:avLst/>
              <a:gdLst/>
              <a:ahLst/>
              <a:cxnLst/>
              <a:rect l="l" t="t" r="r" b="b"/>
              <a:pathLst>
                <a:path w="1636955" h="566050">
                  <a:moveTo>
                    <a:pt x="0" y="0"/>
                  </a:moveTo>
                  <a:lnTo>
                    <a:pt x="1636955" y="0"/>
                  </a:lnTo>
                  <a:lnTo>
                    <a:pt x="1636955" y="566050"/>
                  </a:lnTo>
                  <a:lnTo>
                    <a:pt x="0" y="566050"/>
                  </a:lnTo>
                  <a:close/>
                </a:path>
              </a:pathLst>
            </a:custGeom>
            <a:solidFill>
              <a:srgbClr val="000000">
                <a:alpha val="0"/>
              </a:srgbClr>
            </a:solidFill>
          </p:spPr>
        </p:sp>
        <p:sp>
          <p:nvSpPr>
            <p:cNvPr id="9" name="TextBox 9"/>
            <p:cNvSpPr txBox="1"/>
            <p:nvPr/>
          </p:nvSpPr>
          <p:spPr>
            <a:xfrm>
              <a:off x="0" y="-514350"/>
              <a:ext cx="1636955" cy="1080400"/>
            </a:xfrm>
            <a:prstGeom prst="rect">
              <a:avLst/>
            </a:prstGeom>
          </p:spPr>
          <p:txBody>
            <a:bodyPr lIns="254000" tIns="254000" rIns="254000" bIns="254000" rtlCol="0" anchor="ctr"/>
            <a:lstStyle/>
            <a:p>
              <a:pPr algn="ctr">
                <a:lnSpc>
                  <a:spcPts val="13500"/>
                </a:lnSpc>
              </a:pPr>
              <a:r>
                <a:rPr lang="en-US" sz="9000">
                  <a:solidFill>
                    <a:srgbClr val="F15E3D"/>
                  </a:solidFill>
                  <a:latin typeface="Agrandir Black"/>
                  <a:ea typeface="Agrandir Black"/>
                  <a:cs typeface="Agrandir Black"/>
                  <a:sym typeface="Agrandir Black"/>
                </a:rPr>
                <a:t>95%</a:t>
              </a:r>
            </a:p>
          </p:txBody>
        </p:sp>
      </p:grpSp>
      <p:grpSp>
        <p:nvGrpSpPr>
          <p:cNvPr id="10" name="Group 10"/>
          <p:cNvGrpSpPr/>
          <p:nvPr/>
        </p:nvGrpSpPr>
        <p:grpSpPr>
          <a:xfrm>
            <a:off x="6036343" y="6985602"/>
            <a:ext cx="6215314" cy="2149221"/>
            <a:chOff x="0" y="0"/>
            <a:chExt cx="1636955" cy="566050"/>
          </a:xfrm>
        </p:grpSpPr>
        <p:sp>
          <p:nvSpPr>
            <p:cNvPr id="11" name="Freeform 11"/>
            <p:cNvSpPr/>
            <p:nvPr/>
          </p:nvSpPr>
          <p:spPr>
            <a:xfrm>
              <a:off x="0" y="0"/>
              <a:ext cx="1636955" cy="566050"/>
            </a:xfrm>
            <a:custGeom>
              <a:avLst/>
              <a:gdLst/>
              <a:ahLst/>
              <a:cxnLst/>
              <a:rect l="l" t="t" r="r" b="b"/>
              <a:pathLst>
                <a:path w="1636955" h="566050">
                  <a:moveTo>
                    <a:pt x="0" y="0"/>
                  </a:moveTo>
                  <a:lnTo>
                    <a:pt x="1636955" y="0"/>
                  </a:lnTo>
                  <a:lnTo>
                    <a:pt x="1636955" y="566050"/>
                  </a:lnTo>
                  <a:lnTo>
                    <a:pt x="0" y="566050"/>
                  </a:lnTo>
                  <a:close/>
                </a:path>
              </a:pathLst>
            </a:custGeom>
            <a:solidFill>
              <a:srgbClr val="000000">
                <a:alpha val="0"/>
              </a:srgbClr>
            </a:solidFill>
          </p:spPr>
        </p:sp>
        <p:sp>
          <p:nvSpPr>
            <p:cNvPr id="12" name="TextBox 12"/>
            <p:cNvSpPr txBox="1"/>
            <p:nvPr/>
          </p:nvSpPr>
          <p:spPr>
            <a:xfrm>
              <a:off x="0" y="-514350"/>
              <a:ext cx="1636955" cy="1080400"/>
            </a:xfrm>
            <a:prstGeom prst="rect">
              <a:avLst/>
            </a:prstGeom>
          </p:spPr>
          <p:txBody>
            <a:bodyPr lIns="254000" tIns="254000" rIns="254000" bIns="254000" rtlCol="0" anchor="ctr"/>
            <a:lstStyle/>
            <a:p>
              <a:pPr algn="ctr">
                <a:lnSpc>
                  <a:spcPts val="13500"/>
                </a:lnSpc>
              </a:pPr>
              <a:r>
                <a:rPr lang="en-US" sz="9000">
                  <a:solidFill>
                    <a:srgbClr val="8CDBA0"/>
                  </a:solidFill>
                  <a:latin typeface="Agrandir Black"/>
                  <a:ea typeface="Agrandir Black"/>
                  <a:cs typeface="Agrandir Black"/>
                  <a:sym typeface="Agrandir Black"/>
                </a:rPr>
                <a:t>12 million</a:t>
              </a:r>
            </a:p>
          </p:txBody>
        </p:sp>
      </p:grpSp>
      <p:sp>
        <p:nvSpPr>
          <p:cNvPr id="13" name="Freeform 13"/>
          <p:cNvSpPr/>
          <p:nvPr/>
        </p:nvSpPr>
        <p:spPr>
          <a:xfrm>
            <a:off x="346845" y="2466360"/>
            <a:ext cx="3435858" cy="8229600"/>
          </a:xfrm>
          <a:custGeom>
            <a:avLst/>
            <a:gdLst/>
            <a:ahLst/>
            <a:cxnLst/>
            <a:rect l="l" t="t" r="r" b="b"/>
            <a:pathLst>
              <a:path w="3435858" h="8229600">
                <a:moveTo>
                  <a:pt x="0" y="0"/>
                </a:moveTo>
                <a:lnTo>
                  <a:pt x="3435858" y="0"/>
                </a:lnTo>
                <a:lnTo>
                  <a:pt x="3435858" y="8229600"/>
                </a:lnTo>
                <a:lnTo>
                  <a:pt x="0" y="8229600"/>
                </a:lnTo>
                <a:lnTo>
                  <a:pt x="0" y="0"/>
                </a:lnTo>
                <a:close/>
              </a:path>
            </a:pathLst>
          </a:custGeom>
          <a:blipFill>
            <a:blip r:embed="rId2"/>
            <a:stretch>
              <a:fillRect/>
            </a:stretch>
          </a:blipFill>
        </p:spPr>
      </p:sp>
      <p:sp>
        <p:nvSpPr>
          <p:cNvPr id="14" name="Freeform 14"/>
          <p:cNvSpPr/>
          <p:nvPr/>
        </p:nvSpPr>
        <p:spPr>
          <a:xfrm>
            <a:off x="14250815" y="-1203801"/>
            <a:ext cx="3435858" cy="8229600"/>
          </a:xfrm>
          <a:custGeom>
            <a:avLst/>
            <a:gdLst/>
            <a:ahLst/>
            <a:cxnLst/>
            <a:rect l="l" t="t" r="r" b="b"/>
            <a:pathLst>
              <a:path w="3435858" h="8229600">
                <a:moveTo>
                  <a:pt x="0" y="0"/>
                </a:moveTo>
                <a:lnTo>
                  <a:pt x="3435858" y="0"/>
                </a:lnTo>
                <a:lnTo>
                  <a:pt x="3435858" y="8229600"/>
                </a:lnTo>
                <a:lnTo>
                  <a:pt x="0" y="8229600"/>
                </a:lnTo>
                <a:lnTo>
                  <a:pt x="0" y="0"/>
                </a:lnTo>
                <a:close/>
              </a:path>
            </a:pathLst>
          </a:custGeom>
          <a:blipFill>
            <a:blip r:embed="rId2"/>
            <a:stretch>
              <a:fillRect/>
            </a:stretch>
          </a:blipFill>
        </p:spPr>
      </p:sp>
      <p:sp>
        <p:nvSpPr>
          <p:cNvPr id="15" name="TextBox 15"/>
          <p:cNvSpPr txBox="1"/>
          <p:nvPr/>
        </p:nvSpPr>
        <p:spPr>
          <a:xfrm>
            <a:off x="5330261" y="3017945"/>
            <a:ext cx="8127095" cy="371425"/>
          </a:xfrm>
          <a:prstGeom prst="rect">
            <a:avLst/>
          </a:prstGeom>
        </p:spPr>
        <p:txBody>
          <a:bodyPr lIns="0" tIns="0" rIns="0" bIns="0" rtlCol="0" anchor="t">
            <a:spAutoFit/>
          </a:bodyPr>
          <a:lstStyle/>
          <a:p>
            <a:pPr algn="ctr">
              <a:lnSpc>
                <a:spcPts val="2879"/>
              </a:lnSpc>
            </a:pPr>
            <a:r>
              <a:rPr lang="en-US" sz="2399" b="1">
                <a:solidFill>
                  <a:srgbClr val="233245"/>
                </a:solidFill>
                <a:latin typeface="Kollektif Bold"/>
                <a:ea typeface="Kollektif Bold"/>
                <a:cs typeface="Kollektif Bold"/>
                <a:sym typeface="Kollektif Bold"/>
              </a:rPr>
              <a:t>Elaborate on the featured statistic.</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5E5E0"/>
        </a:solidFill>
        <a:effectLst/>
      </p:bgPr>
    </p:bg>
    <p:spTree>
      <p:nvGrpSpPr>
        <p:cNvPr id="1" name="">
          <a:extLst>
            <a:ext uri="{FF2B5EF4-FFF2-40B4-BE49-F238E27FC236}">
              <a16:creationId xmlns:a16="http://schemas.microsoft.com/office/drawing/2014/main" id="{885F3A69-A614-BE34-9558-15B9980F0C5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783AD8C-513B-3559-CAE2-B9845D64951B}"/>
              </a:ext>
            </a:extLst>
          </p:cNvPr>
          <p:cNvGrpSpPr/>
          <p:nvPr/>
        </p:nvGrpSpPr>
        <p:grpSpPr>
          <a:xfrm>
            <a:off x="152400" y="3278489"/>
            <a:ext cx="3086100" cy="552758"/>
            <a:chOff x="0" y="0"/>
            <a:chExt cx="812800" cy="145582"/>
          </a:xfrm>
        </p:grpSpPr>
        <p:sp>
          <p:nvSpPr>
            <p:cNvPr id="3" name="Freeform 3">
              <a:extLst>
                <a:ext uri="{FF2B5EF4-FFF2-40B4-BE49-F238E27FC236}">
                  <a16:creationId xmlns:a16="http://schemas.microsoft.com/office/drawing/2014/main" id="{37EEDF69-742F-5820-B8B0-0DFD7EF2CCA5}"/>
                </a:ext>
              </a:extLst>
            </p:cNvPr>
            <p:cNvSpPr/>
            <p:nvPr/>
          </p:nvSpPr>
          <p:spPr>
            <a:xfrm>
              <a:off x="0" y="0"/>
              <a:ext cx="812800" cy="145582"/>
            </a:xfrm>
            <a:custGeom>
              <a:avLst/>
              <a:gdLst/>
              <a:ahLst/>
              <a:cxnLst/>
              <a:rect l="l" t="t" r="r" b="b"/>
              <a:pathLst>
                <a:path w="812800" h="145582">
                  <a:moveTo>
                    <a:pt x="0" y="0"/>
                  </a:moveTo>
                  <a:lnTo>
                    <a:pt x="812800" y="0"/>
                  </a:lnTo>
                  <a:lnTo>
                    <a:pt x="812800" y="145582"/>
                  </a:lnTo>
                  <a:lnTo>
                    <a:pt x="0" y="145582"/>
                  </a:lnTo>
                  <a:close/>
                </a:path>
              </a:pathLst>
            </a:custGeom>
            <a:solidFill>
              <a:srgbClr val="000000">
                <a:alpha val="0"/>
              </a:srgbClr>
            </a:solidFill>
          </p:spPr>
        </p:sp>
        <p:sp>
          <p:nvSpPr>
            <p:cNvPr id="4" name="TextBox 4">
              <a:extLst>
                <a:ext uri="{FF2B5EF4-FFF2-40B4-BE49-F238E27FC236}">
                  <a16:creationId xmlns:a16="http://schemas.microsoft.com/office/drawing/2014/main" id="{8CD1E73C-58EE-C1C9-D460-350BCA211A7A}"/>
                </a:ext>
              </a:extLst>
            </p:cNvPr>
            <p:cNvSpPr txBox="1"/>
            <p:nvPr/>
          </p:nvSpPr>
          <p:spPr>
            <a:xfrm>
              <a:off x="0" y="-57150"/>
              <a:ext cx="812800" cy="202732"/>
            </a:xfrm>
            <a:prstGeom prst="rect">
              <a:avLst/>
            </a:prstGeom>
          </p:spPr>
          <p:txBody>
            <a:bodyPr lIns="50800" tIns="50800" rIns="50800" bIns="50800" rtlCol="0" anchor="ctr"/>
            <a:lstStyle/>
            <a:p>
              <a:pPr marL="0" lvl="0" indent="0" algn="ctr">
                <a:lnSpc>
                  <a:spcPts val="3359"/>
                </a:lnSpc>
                <a:spcBef>
                  <a:spcPct val="0"/>
                </a:spcBef>
              </a:pPr>
              <a:r>
                <a:rPr lang="en-US" sz="4400" b="1" dirty="0">
                  <a:solidFill>
                    <a:srgbClr val="233245"/>
                  </a:solidFill>
                  <a:latin typeface="Kollektif Bold"/>
                  <a:ea typeface="Kollektif Bold"/>
                  <a:cs typeface="Kollektif Bold"/>
                  <a:sym typeface="Kollektif Bold"/>
                </a:rPr>
                <a:t>PCA</a:t>
              </a:r>
            </a:p>
          </p:txBody>
        </p:sp>
      </p:grpSp>
      <p:sp>
        <p:nvSpPr>
          <p:cNvPr id="11" name="Freeform 11">
            <a:extLst>
              <a:ext uri="{FF2B5EF4-FFF2-40B4-BE49-F238E27FC236}">
                <a16:creationId xmlns:a16="http://schemas.microsoft.com/office/drawing/2014/main" id="{6AE53137-DD10-8CD5-FBA7-DA605344614B}"/>
              </a:ext>
            </a:extLst>
          </p:cNvPr>
          <p:cNvSpPr/>
          <p:nvPr/>
        </p:nvSpPr>
        <p:spPr>
          <a:xfrm>
            <a:off x="13411200" y="-320022"/>
            <a:ext cx="5817841" cy="4114800"/>
          </a:xfrm>
          <a:custGeom>
            <a:avLst/>
            <a:gdLst/>
            <a:ahLst/>
            <a:cxnLst/>
            <a:rect l="l" t="t" r="r" b="b"/>
            <a:pathLst>
              <a:path w="5817841" h="4114800">
                <a:moveTo>
                  <a:pt x="0" y="0"/>
                </a:moveTo>
                <a:lnTo>
                  <a:pt x="5817840" y="0"/>
                </a:lnTo>
                <a:lnTo>
                  <a:pt x="581784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a:extLst>
              <a:ext uri="{FF2B5EF4-FFF2-40B4-BE49-F238E27FC236}">
                <a16:creationId xmlns:a16="http://schemas.microsoft.com/office/drawing/2014/main" id="{532A88C4-38CB-7AD7-9E48-1192731D512B}"/>
              </a:ext>
            </a:extLst>
          </p:cNvPr>
          <p:cNvSpPr txBox="1"/>
          <p:nvPr/>
        </p:nvSpPr>
        <p:spPr>
          <a:xfrm>
            <a:off x="1028700" y="1355076"/>
            <a:ext cx="11136106" cy="1384995"/>
          </a:xfrm>
          <a:prstGeom prst="rect">
            <a:avLst/>
          </a:prstGeom>
        </p:spPr>
        <p:txBody>
          <a:bodyPr lIns="0" tIns="0" rIns="0" bIns="0" rtlCol="0" anchor="t">
            <a:spAutoFit/>
          </a:bodyPr>
          <a:lstStyle/>
          <a:p>
            <a:pPr algn="l">
              <a:lnSpc>
                <a:spcPts val="10800"/>
              </a:lnSpc>
            </a:pPr>
            <a:r>
              <a:rPr lang="en-US" sz="9000" dirty="0">
                <a:solidFill>
                  <a:srgbClr val="233245"/>
                </a:solidFill>
                <a:latin typeface="Agrandir Black"/>
                <a:ea typeface="Agrandir Black"/>
                <a:cs typeface="Agrandir Black"/>
                <a:sym typeface="Agrandir Black"/>
              </a:rPr>
              <a:t>Data Cleanup</a:t>
            </a:r>
          </a:p>
        </p:txBody>
      </p:sp>
      <p:sp>
        <p:nvSpPr>
          <p:cNvPr id="13" name="TextBox 13">
            <a:extLst>
              <a:ext uri="{FF2B5EF4-FFF2-40B4-BE49-F238E27FC236}">
                <a16:creationId xmlns:a16="http://schemas.microsoft.com/office/drawing/2014/main" id="{A568E36B-DD6E-DFE5-A63E-CC7638806EAE}"/>
              </a:ext>
            </a:extLst>
          </p:cNvPr>
          <p:cNvSpPr txBox="1"/>
          <p:nvPr/>
        </p:nvSpPr>
        <p:spPr>
          <a:xfrm>
            <a:off x="1065571" y="3888389"/>
            <a:ext cx="13944600" cy="3447098"/>
          </a:xfrm>
          <a:prstGeom prst="rect">
            <a:avLst/>
          </a:prstGeom>
        </p:spPr>
        <p:txBody>
          <a:bodyPr wrap="square" lIns="0" tIns="0" rIns="0" bIns="0" rtlCol="0" anchor="t">
            <a:spAutoFit/>
          </a:bodyPr>
          <a:lstStyle/>
          <a:p>
            <a:pPr marL="342900" lvl="0" indent="-342900">
              <a:spcBef>
                <a:spcPct val="0"/>
              </a:spcBef>
              <a:buFont typeface="Arial" panose="020B0604020202020204" pitchFamily="34" charset="0"/>
              <a:buChar char="•"/>
            </a:pPr>
            <a:r>
              <a:rPr lang="en-US" sz="3200" dirty="0">
                <a:solidFill>
                  <a:srgbClr val="233245"/>
                </a:solidFill>
                <a:latin typeface="Kollektif"/>
                <a:ea typeface="Kollektif"/>
                <a:cs typeface="Kollektif"/>
                <a:sym typeface="Kollektif"/>
              </a:rPr>
              <a:t>Found PCA for each row using the 4 variables </a:t>
            </a:r>
          </a:p>
          <a:p>
            <a:pPr marL="800100" lvl="1" indent="-342900">
              <a:spcBef>
                <a:spcPct val="0"/>
              </a:spcBef>
              <a:buFont typeface="Arial" panose="020B0604020202020204" pitchFamily="34" charset="0"/>
              <a:buChar char="•"/>
            </a:pPr>
            <a:r>
              <a:rPr lang="en-US" sz="3200" dirty="0">
                <a:solidFill>
                  <a:srgbClr val="233245"/>
                </a:solidFill>
                <a:latin typeface="Kollektif"/>
                <a:ea typeface="Kollektif"/>
                <a:cs typeface="Kollektif"/>
                <a:sym typeface="Kollektif"/>
              </a:rPr>
              <a:t>Added a new column (PC1) as a measurement for popularity </a:t>
            </a:r>
          </a:p>
          <a:p>
            <a:pPr marL="800100" lvl="1" indent="-342900">
              <a:spcBef>
                <a:spcPct val="0"/>
              </a:spcBef>
              <a:buFont typeface="Arial" panose="020B0604020202020204" pitchFamily="34" charset="0"/>
              <a:buChar char="•"/>
            </a:pPr>
            <a:r>
              <a:rPr lang="en-US" sz="3200" dirty="0">
                <a:solidFill>
                  <a:srgbClr val="233245"/>
                </a:solidFill>
                <a:latin typeface="Kollektif"/>
                <a:ea typeface="Kollektif"/>
                <a:cs typeface="Kollektif"/>
                <a:sym typeface="Kollektif"/>
              </a:rPr>
              <a:t>Some rows didn’t have all the values </a:t>
            </a:r>
            <a:r>
              <a:rPr lang="en-US" sz="3200" dirty="0">
                <a:solidFill>
                  <a:srgbClr val="233245"/>
                </a:solidFill>
                <a:latin typeface="Kollektif"/>
                <a:ea typeface="Kollektif"/>
                <a:cs typeface="Kollektif"/>
                <a:sym typeface="Wingdings" panose="05000000000000000000" pitchFamily="2" charset="2"/>
              </a:rPr>
              <a:t> had to exclude the rows with NA or null values</a:t>
            </a:r>
          </a:p>
          <a:p>
            <a:pPr marL="342900" indent="-342900">
              <a:spcBef>
                <a:spcPct val="0"/>
              </a:spcBef>
              <a:buFont typeface="Arial" panose="020B0604020202020204" pitchFamily="34" charset="0"/>
              <a:buChar char="•"/>
            </a:pPr>
            <a:r>
              <a:rPr lang="en-US" sz="3200" dirty="0">
                <a:solidFill>
                  <a:srgbClr val="233245"/>
                </a:solidFill>
                <a:latin typeface="Kollektif"/>
                <a:ea typeface="Kollektif"/>
                <a:cs typeface="Kollektif"/>
                <a:sym typeface="Kollektif"/>
              </a:rPr>
              <a:t>Divided the data based on low, med and high popularity </a:t>
            </a:r>
          </a:p>
          <a:p>
            <a:pPr marL="800100" lvl="1" indent="-342900">
              <a:spcBef>
                <a:spcPct val="0"/>
              </a:spcBef>
              <a:buFont typeface="Arial" panose="020B0604020202020204" pitchFamily="34" charset="0"/>
              <a:buChar char="•"/>
            </a:pPr>
            <a:r>
              <a:rPr lang="en-US" sz="3200" dirty="0">
                <a:solidFill>
                  <a:srgbClr val="233245"/>
                </a:solidFill>
                <a:latin typeface="Kollektif"/>
                <a:ea typeface="Kollektif"/>
                <a:cs typeface="Kollektif"/>
                <a:sym typeface="Kollektif"/>
              </a:rPr>
              <a:t>Lowest 33% = Low, Med 33% = Medium, Highest 33% = Highest</a:t>
            </a:r>
          </a:p>
          <a:p>
            <a:pPr marL="342900" indent="-342900">
              <a:spcBef>
                <a:spcPct val="0"/>
              </a:spcBef>
              <a:buFont typeface="Arial" panose="020B0604020202020204" pitchFamily="34" charset="0"/>
              <a:buChar char="•"/>
            </a:pPr>
            <a:endParaRPr lang="en-US" sz="3200" dirty="0">
              <a:solidFill>
                <a:srgbClr val="233245"/>
              </a:solidFill>
              <a:latin typeface="Kollektif"/>
              <a:ea typeface="Kollektif"/>
              <a:cs typeface="Kollektif"/>
              <a:sym typeface="Kollektif"/>
            </a:endParaRPr>
          </a:p>
        </p:txBody>
      </p:sp>
      <p:pic>
        <p:nvPicPr>
          <p:cNvPr id="17" name="Picture 16">
            <a:extLst>
              <a:ext uri="{FF2B5EF4-FFF2-40B4-BE49-F238E27FC236}">
                <a16:creationId xmlns:a16="http://schemas.microsoft.com/office/drawing/2014/main" id="{430BCD8A-D60F-F22A-67E2-17E4E8276ECA}"/>
              </a:ext>
            </a:extLst>
          </p:cNvPr>
          <p:cNvPicPr>
            <a:picLocks noChangeAspect="1"/>
          </p:cNvPicPr>
          <p:nvPr/>
        </p:nvPicPr>
        <p:blipFill>
          <a:blip r:embed="rId4"/>
          <a:stretch>
            <a:fillRect/>
          </a:stretch>
        </p:blipFill>
        <p:spPr>
          <a:xfrm>
            <a:off x="1383998" y="7429500"/>
            <a:ext cx="10775892" cy="2400300"/>
          </a:xfrm>
          <a:prstGeom prst="rect">
            <a:avLst/>
          </a:prstGeom>
        </p:spPr>
      </p:pic>
    </p:spTree>
    <p:extLst>
      <p:ext uri="{BB962C8B-B14F-4D97-AF65-F5344CB8AC3E}">
        <p14:creationId xmlns:p14="http://schemas.microsoft.com/office/powerpoint/2010/main" val="7246206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BF7C7"/>
        </a:solidFill>
        <a:effectLst/>
      </p:bgPr>
    </p:bg>
    <p:spTree>
      <p:nvGrpSpPr>
        <p:cNvPr id="1" name=""/>
        <p:cNvGrpSpPr/>
        <p:nvPr/>
      </p:nvGrpSpPr>
      <p:grpSpPr>
        <a:xfrm>
          <a:off x="0" y="0"/>
          <a:ext cx="0" cy="0"/>
          <a:chOff x="0" y="0"/>
          <a:chExt cx="0" cy="0"/>
        </a:xfrm>
      </p:grpSpPr>
      <p:grpSp>
        <p:nvGrpSpPr>
          <p:cNvPr id="2" name="Group 2"/>
          <p:cNvGrpSpPr/>
          <p:nvPr/>
        </p:nvGrpSpPr>
        <p:grpSpPr>
          <a:xfrm>
            <a:off x="2552084" y="824691"/>
            <a:ext cx="1388747" cy="138874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0965871" y="824691"/>
            <a:ext cx="1388747" cy="138874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BC02C"/>
            </a:solidFill>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2552084" y="5554925"/>
            <a:ext cx="1388747" cy="138874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C4CC"/>
            </a:solidFill>
          </p:spPr>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3359"/>
                </a:lnSpc>
              </a:pPr>
              <a:endParaRPr/>
            </a:p>
          </p:txBody>
        </p:sp>
      </p:grpSp>
      <p:grpSp>
        <p:nvGrpSpPr>
          <p:cNvPr id="11" name="Group 11"/>
          <p:cNvGrpSpPr/>
          <p:nvPr/>
        </p:nvGrpSpPr>
        <p:grpSpPr>
          <a:xfrm>
            <a:off x="10965871" y="5554925"/>
            <a:ext cx="1388747" cy="138874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5E3C"/>
            </a:solidFill>
          </p:spPr>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3359"/>
                </a:lnSpc>
              </a:pPr>
              <a:endParaRPr/>
            </a:p>
          </p:txBody>
        </p:sp>
      </p:grpSp>
      <p:sp>
        <p:nvSpPr>
          <p:cNvPr id="14" name="Freeform 14"/>
          <p:cNvSpPr/>
          <p:nvPr/>
        </p:nvSpPr>
        <p:spPr>
          <a:xfrm>
            <a:off x="4945576" y="-2057400"/>
            <a:ext cx="5575167" cy="4114800"/>
          </a:xfrm>
          <a:custGeom>
            <a:avLst/>
            <a:gdLst/>
            <a:ahLst/>
            <a:cxnLst/>
            <a:rect l="l" t="t" r="r" b="b"/>
            <a:pathLst>
              <a:path w="5575167" h="4114800">
                <a:moveTo>
                  <a:pt x="0" y="0"/>
                </a:moveTo>
                <a:lnTo>
                  <a:pt x="5575168" y="0"/>
                </a:lnTo>
                <a:lnTo>
                  <a:pt x="55751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TextBox 15"/>
          <p:cNvSpPr txBox="1"/>
          <p:nvPr/>
        </p:nvSpPr>
        <p:spPr>
          <a:xfrm>
            <a:off x="11174214" y="3065387"/>
            <a:ext cx="4336420" cy="1108710"/>
          </a:xfrm>
          <a:prstGeom prst="rect">
            <a:avLst/>
          </a:prstGeom>
        </p:spPr>
        <p:txBody>
          <a:bodyPr lIns="0" tIns="0" rIns="0" bIns="0" rtlCol="0" anchor="t">
            <a:spAutoFit/>
          </a:bodyPr>
          <a:lstStyle/>
          <a:p>
            <a:pPr algn="l">
              <a:lnSpc>
                <a:spcPts val="2940"/>
              </a:lnSpc>
              <a:spcBef>
                <a:spcPct val="0"/>
              </a:spcBef>
            </a:pPr>
            <a:r>
              <a:rPr lang="en-US" sz="2100">
                <a:solidFill>
                  <a:srgbClr val="233245"/>
                </a:solidFill>
                <a:latin typeface="Kollektif"/>
                <a:ea typeface="Kollektif"/>
                <a:cs typeface="Kollektif"/>
                <a:sym typeface="Kollektif"/>
              </a:rPr>
              <a:t>Where do you need to improve? </a:t>
            </a:r>
          </a:p>
          <a:p>
            <a:pPr algn="l">
              <a:lnSpc>
                <a:spcPts val="2940"/>
              </a:lnSpc>
              <a:spcBef>
                <a:spcPct val="0"/>
              </a:spcBef>
            </a:pPr>
            <a:r>
              <a:rPr lang="en-US" sz="2100">
                <a:solidFill>
                  <a:srgbClr val="233245"/>
                </a:solidFill>
                <a:latin typeface="Kollektif"/>
                <a:ea typeface="Kollektif"/>
                <a:cs typeface="Kollektif"/>
                <a:sym typeface="Kollektif"/>
              </a:rPr>
              <a:t>Are resources adequate? What do others do better than you?</a:t>
            </a:r>
          </a:p>
        </p:txBody>
      </p:sp>
      <p:sp>
        <p:nvSpPr>
          <p:cNvPr id="16" name="TextBox 16"/>
          <p:cNvSpPr txBox="1"/>
          <p:nvPr/>
        </p:nvSpPr>
        <p:spPr>
          <a:xfrm>
            <a:off x="11174214" y="2394413"/>
            <a:ext cx="2657921" cy="415290"/>
          </a:xfrm>
          <a:prstGeom prst="rect">
            <a:avLst/>
          </a:prstGeom>
        </p:spPr>
        <p:txBody>
          <a:bodyPr lIns="0" tIns="0" rIns="0" bIns="0" rtlCol="0" anchor="t">
            <a:spAutoFit/>
          </a:bodyPr>
          <a:lstStyle/>
          <a:p>
            <a:pPr algn="l">
              <a:lnSpc>
                <a:spcPts val="3359"/>
              </a:lnSpc>
              <a:spcBef>
                <a:spcPct val="0"/>
              </a:spcBef>
            </a:pPr>
            <a:r>
              <a:rPr lang="en-US" sz="2399" b="1">
                <a:solidFill>
                  <a:srgbClr val="233245"/>
                </a:solidFill>
                <a:latin typeface="Kollektif Bold"/>
                <a:ea typeface="Kollektif Bold"/>
                <a:cs typeface="Kollektif Bold"/>
                <a:sym typeface="Kollektif Bold"/>
              </a:rPr>
              <a:t>WEAKNESSES</a:t>
            </a:r>
          </a:p>
        </p:txBody>
      </p:sp>
      <p:sp>
        <p:nvSpPr>
          <p:cNvPr id="17" name="TextBox 17"/>
          <p:cNvSpPr txBox="1"/>
          <p:nvPr/>
        </p:nvSpPr>
        <p:spPr>
          <a:xfrm>
            <a:off x="11165241" y="852263"/>
            <a:ext cx="781794" cy="1187452"/>
          </a:xfrm>
          <a:prstGeom prst="rect">
            <a:avLst/>
          </a:prstGeom>
        </p:spPr>
        <p:txBody>
          <a:bodyPr lIns="0" tIns="0" rIns="0" bIns="0" rtlCol="0" anchor="t">
            <a:spAutoFit/>
          </a:bodyPr>
          <a:lstStyle/>
          <a:p>
            <a:pPr algn="ctr">
              <a:lnSpc>
                <a:spcPts val="8399"/>
              </a:lnSpc>
              <a:spcBef>
                <a:spcPct val="0"/>
              </a:spcBef>
            </a:pPr>
            <a:r>
              <a:rPr lang="en-US" sz="5999">
                <a:solidFill>
                  <a:srgbClr val="FFFFFF"/>
                </a:solidFill>
                <a:latin typeface="Agrandir Black"/>
                <a:ea typeface="Agrandir Black"/>
                <a:cs typeface="Agrandir Black"/>
                <a:sym typeface="Agrandir Black"/>
              </a:rPr>
              <a:t>W</a:t>
            </a:r>
          </a:p>
        </p:txBody>
      </p:sp>
      <p:sp>
        <p:nvSpPr>
          <p:cNvPr id="18" name="TextBox 18"/>
          <p:cNvSpPr txBox="1"/>
          <p:nvPr/>
        </p:nvSpPr>
        <p:spPr>
          <a:xfrm>
            <a:off x="2785608" y="7795621"/>
            <a:ext cx="4319936" cy="1108710"/>
          </a:xfrm>
          <a:prstGeom prst="rect">
            <a:avLst/>
          </a:prstGeom>
        </p:spPr>
        <p:txBody>
          <a:bodyPr lIns="0" tIns="0" rIns="0" bIns="0" rtlCol="0" anchor="t">
            <a:spAutoFit/>
          </a:bodyPr>
          <a:lstStyle/>
          <a:p>
            <a:pPr algn="l">
              <a:lnSpc>
                <a:spcPts val="2940"/>
              </a:lnSpc>
              <a:spcBef>
                <a:spcPct val="0"/>
              </a:spcBef>
            </a:pPr>
            <a:r>
              <a:rPr lang="en-US" sz="2100">
                <a:solidFill>
                  <a:srgbClr val="233245"/>
                </a:solidFill>
                <a:latin typeface="Kollektif"/>
                <a:ea typeface="Kollektif"/>
                <a:cs typeface="Kollektif"/>
                <a:sym typeface="Kollektif"/>
              </a:rPr>
              <a:t>What are your goals? </a:t>
            </a:r>
          </a:p>
          <a:p>
            <a:pPr algn="l">
              <a:lnSpc>
                <a:spcPts val="2940"/>
              </a:lnSpc>
              <a:spcBef>
                <a:spcPct val="0"/>
              </a:spcBef>
            </a:pPr>
            <a:r>
              <a:rPr lang="en-US" sz="2100">
                <a:solidFill>
                  <a:srgbClr val="233245"/>
                </a:solidFill>
                <a:latin typeface="Kollektif"/>
                <a:ea typeface="Kollektif"/>
                <a:cs typeface="Kollektif"/>
                <a:sym typeface="Kollektif"/>
              </a:rPr>
              <a:t>Are demands shifting?</a:t>
            </a:r>
          </a:p>
          <a:p>
            <a:pPr algn="l">
              <a:lnSpc>
                <a:spcPts val="2940"/>
              </a:lnSpc>
              <a:spcBef>
                <a:spcPct val="0"/>
              </a:spcBef>
            </a:pPr>
            <a:r>
              <a:rPr lang="en-US" sz="2100">
                <a:solidFill>
                  <a:srgbClr val="233245"/>
                </a:solidFill>
                <a:latin typeface="Kollektif"/>
                <a:ea typeface="Kollektif"/>
                <a:cs typeface="Kollektif"/>
                <a:sym typeface="Kollektif"/>
              </a:rPr>
              <a:t>How can it be improved?</a:t>
            </a:r>
          </a:p>
        </p:txBody>
      </p:sp>
      <p:sp>
        <p:nvSpPr>
          <p:cNvPr id="19" name="TextBox 19"/>
          <p:cNvSpPr txBox="1"/>
          <p:nvPr/>
        </p:nvSpPr>
        <p:spPr>
          <a:xfrm>
            <a:off x="2785608" y="7124647"/>
            <a:ext cx="3110657" cy="415290"/>
          </a:xfrm>
          <a:prstGeom prst="rect">
            <a:avLst/>
          </a:prstGeom>
        </p:spPr>
        <p:txBody>
          <a:bodyPr lIns="0" tIns="0" rIns="0" bIns="0" rtlCol="0" anchor="t">
            <a:spAutoFit/>
          </a:bodyPr>
          <a:lstStyle/>
          <a:p>
            <a:pPr algn="l">
              <a:lnSpc>
                <a:spcPts val="3359"/>
              </a:lnSpc>
              <a:spcBef>
                <a:spcPct val="0"/>
              </a:spcBef>
            </a:pPr>
            <a:r>
              <a:rPr lang="en-US" sz="2399" b="1">
                <a:solidFill>
                  <a:srgbClr val="233245"/>
                </a:solidFill>
                <a:latin typeface="Kollektif Bold"/>
                <a:ea typeface="Kollektif Bold"/>
                <a:cs typeface="Kollektif Bold"/>
                <a:sym typeface="Kollektif Bold"/>
              </a:rPr>
              <a:t>OPPORTUNITIES</a:t>
            </a:r>
          </a:p>
        </p:txBody>
      </p:sp>
      <p:sp>
        <p:nvSpPr>
          <p:cNvPr id="20" name="TextBox 20"/>
          <p:cNvSpPr txBox="1"/>
          <p:nvPr/>
        </p:nvSpPr>
        <p:spPr>
          <a:xfrm>
            <a:off x="2911641" y="5582497"/>
            <a:ext cx="495300" cy="1187452"/>
          </a:xfrm>
          <a:prstGeom prst="rect">
            <a:avLst/>
          </a:prstGeom>
        </p:spPr>
        <p:txBody>
          <a:bodyPr lIns="0" tIns="0" rIns="0" bIns="0" rtlCol="0" anchor="t">
            <a:spAutoFit/>
          </a:bodyPr>
          <a:lstStyle/>
          <a:p>
            <a:pPr algn="ctr">
              <a:lnSpc>
                <a:spcPts val="8399"/>
              </a:lnSpc>
              <a:spcBef>
                <a:spcPct val="0"/>
              </a:spcBef>
            </a:pPr>
            <a:r>
              <a:rPr lang="en-US" sz="5999">
                <a:solidFill>
                  <a:srgbClr val="FFFFFF"/>
                </a:solidFill>
                <a:latin typeface="Agrandir Black"/>
                <a:ea typeface="Agrandir Black"/>
                <a:cs typeface="Agrandir Black"/>
                <a:sym typeface="Agrandir Black"/>
              </a:rPr>
              <a:t>O</a:t>
            </a:r>
          </a:p>
        </p:txBody>
      </p:sp>
      <p:sp>
        <p:nvSpPr>
          <p:cNvPr id="21" name="TextBox 21"/>
          <p:cNvSpPr txBox="1"/>
          <p:nvPr/>
        </p:nvSpPr>
        <p:spPr>
          <a:xfrm>
            <a:off x="11174214" y="7795621"/>
            <a:ext cx="5117007" cy="737235"/>
          </a:xfrm>
          <a:prstGeom prst="rect">
            <a:avLst/>
          </a:prstGeom>
        </p:spPr>
        <p:txBody>
          <a:bodyPr lIns="0" tIns="0" rIns="0" bIns="0" rtlCol="0" anchor="t">
            <a:spAutoFit/>
          </a:bodyPr>
          <a:lstStyle/>
          <a:p>
            <a:pPr algn="l">
              <a:lnSpc>
                <a:spcPts val="2940"/>
              </a:lnSpc>
              <a:spcBef>
                <a:spcPct val="0"/>
              </a:spcBef>
            </a:pPr>
            <a:r>
              <a:rPr lang="en-US" sz="2100">
                <a:solidFill>
                  <a:srgbClr val="233245"/>
                </a:solidFill>
                <a:latin typeface="Kollektif"/>
                <a:ea typeface="Kollektif"/>
                <a:cs typeface="Kollektif"/>
                <a:sym typeface="Kollektif"/>
              </a:rPr>
              <a:t>What are the blockers you're facing? </a:t>
            </a:r>
          </a:p>
          <a:p>
            <a:pPr algn="l">
              <a:lnSpc>
                <a:spcPts val="2940"/>
              </a:lnSpc>
              <a:spcBef>
                <a:spcPct val="0"/>
              </a:spcBef>
            </a:pPr>
            <a:r>
              <a:rPr lang="en-US" sz="2100">
                <a:solidFill>
                  <a:srgbClr val="233245"/>
                </a:solidFill>
                <a:latin typeface="Kollektif"/>
                <a:ea typeface="Kollektif"/>
                <a:cs typeface="Kollektif"/>
                <a:sym typeface="Kollektif"/>
              </a:rPr>
              <a:t>What are factors outside of your control?</a:t>
            </a:r>
          </a:p>
        </p:txBody>
      </p:sp>
      <p:sp>
        <p:nvSpPr>
          <p:cNvPr id="22" name="TextBox 22"/>
          <p:cNvSpPr txBox="1"/>
          <p:nvPr/>
        </p:nvSpPr>
        <p:spPr>
          <a:xfrm>
            <a:off x="11174214" y="7124647"/>
            <a:ext cx="1830884" cy="415290"/>
          </a:xfrm>
          <a:prstGeom prst="rect">
            <a:avLst/>
          </a:prstGeom>
        </p:spPr>
        <p:txBody>
          <a:bodyPr lIns="0" tIns="0" rIns="0" bIns="0" rtlCol="0" anchor="t">
            <a:spAutoFit/>
          </a:bodyPr>
          <a:lstStyle/>
          <a:p>
            <a:pPr algn="l">
              <a:lnSpc>
                <a:spcPts val="3359"/>
              </a:lnSpc>
              <a:spcBef>
                <a:spcPct val="0"/>
              </a:spcBef>
            </a:pPr>
            <a:r>
              <a:rPr lang="en-US" sz="2399" b="1">
                <a:solidFill>
                  <a:srgbClr val="233245"/>
                </a:solidFill>
                <a:latin typeface="Kollektif Bold"/>
                <a:ea typeface="Kollektif Bold"/>
                <a:cs typeface="Kollektif Bold"/>
                <a:sym typeface="Kollektif Bold"/>
              </a:rPr>
              <a:t>THREATS</a:t>
            </a:r>
          </a:p>
        </p:txBody>
      </p:sp>
      <p:sp>
        <p:nvSpPr>
          <p:cNvPr id="23" name="TextBox 23"/>
          <p:cNvSpPr txBox="1"/>
          <p:nvPr/>
        </p:nvSpPr>
        <p:spPr>
          <a:xfrm>
            <a:off x="11439235" y="5582497"/>
            <a:ext cx="442020" cy="1187452"/>
          </a:xfrm>
          <a:prstGeom prst="rect">
            <a:avLst/>
          </a:prstGeom>
        </p:spPr>
        <p:txBody>
          <a:bodyPr lIns="0" tIns="0" rIns="0" bIns="0" rtlCol="0" anchor="t">
            <a:spAutoFit/>
          </a:bodyPr>
          <a:lstStyle/>
          <a:p>
            <a:pPr algn="ctr">
              <a:lnSpc>
                <a:spcPts val="8399"/>
              </a:lnSpc>
              <a:spcBef>
                <a:spcPct val="0"/>
              </a:spcBef>
            </a:pPr>
            <a:r>
              <a:rPr lang="en-US" sz="5999">
                <a:solidFill>
                  <a:srgbClr val="FFFFFF"/>
                </a:solidFill>
                <a:latin typeface="Agrandir Black"/>
                <a:ea typeface="Agrandir Black"/>
                <a:cs typeface="Agrandir Black"/>
                <a:sym typeface="Agrandir Black"/>
              </a:rPr>
              <a:t>T</a:t>
            </a:r>
          </a:p>
        </p:txBody>
      </p:sp>
      <p:sp>
        <p:nvSpPr>
          <p:cNvPr id="24" name="TextBox 24"/>
          <p:cNvSpPr txBox="1"/>
          <p:nvPr/>
        </p:nvSpPr>
        <p:spPr>
          <a:xfrm>
            <a:off x="2777367" y="3065388"/>
            <a:ext cx="4336420" cy="1108710"/>
          </a:xfrm>
          <a:prstGeom prst="rect">
            <a:avLst/>
          </a:prstGeom>
        </p:spPr>
        <p:txBody>
          <a:bodyPr lIns="0" tIns="0" rIns="0" bIns="0" rtlCol="0" anchor="t">
            <a:spAutoFit/>
          </a:bodyPr>
          <a:lstStyle/>
          <a:p>
            <a:pPr algn="l">
              <a:lnSpc>
                <a:spcPts val="2940"/>
              </a:lnSpc>
              <a:spcBef>
                <a:spcPct val="0"/>
              </a:spcBef>
            </a:pPr>
            <a:r>
              <a:rPr lang="en-US" sz="2100">
                <a:solidFill>
                  <a:srgbClr val="233245"/>
                </a:solidFill>
                <a:latin typeface="Kollektif"/>
                <a:ea typeface="Kollektif"/>
                <a:cs typeface="Kollektif"/>
                <a:sym typeface="Kollektif"/>
              </a:rPr>
              <a:t>What are you doing well? </a:t>
            </a:r>
          </a:p>
          <a:p>
            <a:pPr algn="l">
              <a:lnSpc>
                <a:spcPts val="2940"/>
              </a:lnSpc>
              <a:spcBef>
                <a:spcPct val="0"/>
              </a:spcBef>
            </a:pPr>
            <a:r>
              <a:rPr lang="en-US" sz="2100">
                <a:solidFill>
                  <a:srgbClr val="233245"/>
                </a:solidFill>
                <a:latin typeface="Kollektif"/>
                <a:ea typeface="Kollektif"/>
                <a:cs typeface="Kollektif"/>
                <a:sym typeface="Kollektif"/>
              </a:rPr>
              <a:t>What sets you apart? What are your good qualities?</a:t>
            </a:r>
          </a:p>
        </p:txBody>
      </p:sp>
      <p:sp>
        <p:nvSpPr>
          <p:cNvPr id="25" name="TextBox 25"/>
          <p:cNvSpPr txBox="1"/>
          <p:nvPr/>
        </p:nvSpPr>
        <p:spPr>
          <a:xfrm>
            <a:off x="2777367" y="2394413"/>
            <a:ext cx="2326928" cy="415290"/>
          </a:xfrm>
          <a:prstGeom prst="rect">
            <a:avLst/>
          </a:prstGeom>
        </p:spPr>
        <p:txBody>
          <a:bodyPr lIns="0" tIns="0" rIns="0" bIns="0" rtlCol="0" anchor="t">
            <a:spAutoFit/>
          </a:bodyPr>
          <a:lstStyle/>
          <a:p>
            <a:pPr algn="l">
              <a:lnSpc>
                <a:spcPts val="3359"/>
              </a:lnSpc>
              <a:spcBef>
                <a:spcPct val="0"/>
              </a:spcBef>
            </a:pPr>
            <a:r>
              <a:rPr lang="en-US" sz="2399" b="1">
                <a:solidFill>
                  <a:srgbClr val="233245"/>
                </a:solidFill>
                <a:latin typeface="Kollektif Bold"/>
                <a:ea typeface="Kollektif Bold"/>
                <a:cs typeface="Kollektif Bold"/>
                <a:sym typeface="Kollektif Bold"/>
              </a:rPr>
              <a:t>STRENGTHS</a:t>
            </a:r>
          </a:p>
        </p:txBody>
      </p:sp>
      <p:sp>
        <p:nvSpPr>
          <p:cNvPr id="26" name="TextBox 26"/>
          <p:cNvSpPr txBox="1"/>
          <p:nvPr/>
        </p:nvSpPr>
        <p:spPr>
          <a:xfrm>
            <a:off x="2930691" y="852263"/>
            <a:ext cx="457200" cy="1187452"/>
          </a:xfrm>
          <a:prstGeom prst="rect">
            <a:avLst/>
          </a:prstGeom>
        </p:spPr>
        <p:txBody>
          <a:bodyPr lIns="0" tIns="0" rIns="0" bIns="0" rtlCol="0" anchor="t">
            <a:spAutoFit/>
          </a:bodyPr>
          <a:lstStyle/>
          <a:p>
            <a:pPr algn="ctr">
              <a:lnSpc>
                <a:spcPts val="8399"/>
              </a:lnSpc>
              <a:spcBef>
                <a:spcPct val="0"/>
              </a:spcBef>
            </a:pPr>
            <a:r>
              <a:rPr lang="en-US" sz="5999">
                <a:solidFill>
                  <a:srgbClr val="FFFFFF"/>
                </a:solidFill>
                <a:latin typeface="Agrandir Black"/>
                <a:ea typeface="Agrandir Black"/>
                <a:cs typeface="Agrandir Black"/>
                <a:sym typeface="Agrandir Black"/>
              </a:rPr>
              <a:t>S</a:t>
            </a:r>
          </a:p>
        </p:txBody>
      </p:sp>
      <p:sp>
        <p:nvSpPr>
          <p:cNvPr id="27" name="Freeform 27"/>
          <p:cNvSpPr/>
          <p:nvPr/>
        </p:nvSpPr>
        <p:spPr>
          <a:xfrm>
            <a:off x="5390704" y="9082438"/>
            <a:ext cx="5575167" cy="4114800"/>
          </a:xfrm>
          <a:custGeom>
            <a:avLst/>
            <a:gdLst/>
            <a:ahLst/>
            <a:cxnLst/>
            <a:rect l="l" t="t" r="r" b="b"/>
            <a:pathLst>
              <a:path w="5575167" h="4114800">
                <a:moveTo>
                  <a:pt x="0" y="0"/>
                </a:moveTo>
                <a:lnTo>
                  <a:pt x="5575167" y="0"/>
                </a:lnTo>
                <a:lnTo>
                  <a:pt x="557516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8" name="Freeform 28"/>
          <p:cNvSpPr/>
          <p:nvPr/>
        </p:nvSpPr>
        <p:spPr>
          <a:xfrm rot="5400000">
            <a:off x="16009531" y="2787584"/>
            <a:ext cx="5575167" cy="4114800"/>
          </a:xfrm>
          <a:custGeom>
            <a:avLst/>
            <a:gdLst/>
            <a:ahLst/>
            <a:cxnLst/>
            <a:rect l="l" t="t" r="r" b="b"/>
            <a:pathLst>
              <a:path w="5575167" h="4114800">
                <a:moveTo>
                  <a:pt x="0" y="0"/>
                </a:moveTo>
                <a:lnTo>
                  <a:pt x="5575167" y="0"/>
                </a:lnTo>
                <a:lnTo>
                  <a:pt x="557516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BF7C7"/>
        </a:solidFill>
        <a:effectLst/>
      </p:bgPr>
    </p:bg>
    <p:spTree>
      <p:nvGrpSpPr>
        <p:cNvPr id="1" name=""/>
        <p:cNvGrpSpPr/>
        <p:nvPr/>
      </p:nvGrpSpPr>
      <p:grpSpPr>
        <a:xfrm>
          <a:off x="0" y="0"/>
          <a:ext cx="0" cy="0"/>
          <a:chOff x="0" y="0"/>
          <a:chExt cx="0" cy="0"/>
        </a:xfrm>
      </p:grpSpPr>
      <p:grpSp>
        <p:nvGrpSpPr>
          <p:cNvPr id="2" name="Group 2"/>
          <p:cNvGrpSpPr/>
          <p:nvPr/>
        </p:nvGrpSpPr>
        <p:grpSpPr>
          <a:xfrm>
            <a:off x="11593097" y="0"/>
            <a:ext cx="6694903" cy="10287000"/>
            <a:chOff x="0" y="0"/>
            <a:chExt cx="8926538" cy="13716000"/>
          </a:xfrm>
        </p:grpSpPr>
        <p:pic>
          <p:nvPicPr>
            <p:cNvPr id="3" name="Picture 3"/>
            <p:cNvPicPr>
              <a:picLocks noChangeAspect="1"/>
            </p:cNvPicPr>
            <p:nvPr/>
          </p:nvPicPr>
          <p:blipFill>
            <a:blip r:embed="rId2"/>
            <a:srcRect l="1250" r="1250"/>
            <a:stretch>
              <a:fillRect/>
            </a:stretch>
          </p:blipFill>
          <p:spPr>
            <a:xfrm>
              <a:off x="0" y="0"/>
              <a:ext cx="8926538" cy="13716000"/>
            </a:xfrm>
            <a:prstGeom prst="rect">
              <a:avLst/>
            </a:prstGeom>
          </p:spPr>
        </p:pic>
      </p:grpSp>
      <p:sp>
        <p:nvSpPr>
          <p:cNvPr id="4" name="TextBox 4"/>
          <p:cNvSpPr txBox="1"/>
          <p:nvPr/>
        </p:nvSpPr>
        <p:spPr>
          <a:xfrm>
            <a:off x="1028700" y="1777867"/>
            <a:ext cx="6830616" cy="1628775"/>
          </a:xfrm>
          <a:prstGeom prst="rect">
            <a:avLst/>
          </a:prstGeom>
        </p:spPr>
        <p:txBody>
          <a:bodyPr lIns="0" tIns="0" rIns="0" bIns="0" rtlCol="0" anchor="t">
            <a:spAutoFit/>
          </a:bodyPr>
          <a:lstStyle/>
          <a:p>
            <a:pPr algn="l">
              <a:lnSpc>
                <a:spcPts val="10800"/>
              </a:lnSpc>
            </a:pPr>
            <a:r>
              <a:rPr lang="en-US" sz="9000">
                <a:solidFill>
                  <a:srgbClr val="F15E3D"/>
                </a:solidFill>
                <a:latin typeface="Agrandir Black"/>
                <a:ea typeface="Agrandir Black"/>
                <a:cs typeface="Agrandir Black"/>
                <a:sym typeface="Agrandir Black"/>
              </a:rPr>
              <a:t>Contact Us</a:t>
            </a:r>
          </a:p>
        </p:txBody>
      </p:sp>
      <p:grpSp>
        <p:nvGrpSpPr>
          <p:cNvPr id="5" name="Group 5"/>
          <p:cNvGrpSpPr/>
          <p:nvPr/>
        </p:nvGrpSpPr>
        <p:grpSpPr>
          <a:xfrm>
            <a:off x="1028700" y="3715429"/>
            <a:ext cx="7022371" cy="4536529"/>
            <a:chOff x="0" y="0"/>
            <a:chExt cx="9363161" cy="6048705"/>
          </a:xfrm>
        </p:grpSpPr>
        <p:sp>
          <p:nvSpPr>
            <p:cNvPr id="6" name="AutoShape 6"/>
            <p:cNvSpPr/>
            <p:nvPr/>
          </p:nvSpPr>
          <p:spPr>
            <a:xfrm rot="-10800000">
              <a:off x="0" y="0"/>
              <a:ext cx="9363161" cy="0"/>
            </a:xfrm>
            <a:prstGeom prst="line">
              <a:avLst/>
            </a:prstGeom>
            <a:ln w="25400" cap="rnd">
              <a:solidFill>
                <a:srgbClr val="233245"/>
              </a:solidFill>
              <a:prstDash val="solid"/>
              <a:headEnd type="none" w="sm" len="sm"/>
              <a:tailEnd type="none" w="sm" len="sm"/>
            </a:ln>
          </p:spPr>
        </p:sp>
        <p:sp>
          <p:nvSpPr>
            <p:cNvPr id="7" name="AutoShape 7"/>
            <p:cNvSpPr/>
            <p:nvPr/>
          </p:nvSpPr>
          <p:spPr>
            <a:xfrm rot="-10800000">
              <a:off x="25400" y="1204661"/>
              <a:ext cx="9325061" cy="0"/>
            </a:xfrm>
            <a:prstGeom prst="line">
              <a:avLst/>
            </a:prstGeom>
            <a:ln w="25400" cap="rnd">
              <a:solidFill>
                <a:srgbClr val="233245"/>
              </a:solidFill>
              <a:prstDash val="solid"/>
              <a:headEnd type="none" w="sm" len="sm"/>
              <a:tailEnd type="none" w="sm" len="sm"/>
            </a:ln>
          </p:spPr>
        </p:sp>
        <p:sp>
          <p:nvSpPr>
            <p:cNvPr id="8" name="AutoShape 8"/>
            <p:cNvSpPr/>
            <p:nvPr/>
          </p:nvSpPr>
          <p:spPr>
            <a:xfrm rot="-10800000">
              <a:off x="25400" y="2409322"/>
              <a:ext cx="9312361" cy="0"/>
            </a:xfrm>
            <a:prstGeom prst="line">
              <a:avLst/>
            </a:prstGeom>
            <a:ln w="25400" cap="rnd">
              <a:solidFill>
                <a:srgbClr val="233245"/>
              </a:solidFill>
              <a:prstDash val="solid"/>
              <a:headEnd type="none" w="sm" len="sm"/>
              <a:tailEnd type="none" w="sm" len="sm"/>
            </a:ln>
          </p:spPr>
        </p:sp>
        <p:sp>
          <p:nvSpPr>
            <p:cNvPr id="9" name="AutoShape 9"/>
            <p:cNvSpPr/>
            <p:nvPr/>
          </p:nvSpPr>
          <p:spPr>
            <a:xfrm rot="-10800000">
              <a:off x="25400" y="3613983"/>
              <a:ext cx="9337761" cy="0"/>
            </a:xfrm>
            <a:prstGeom prst="line">
              <a:avLst/>
            </a:prstGeom>
            <a:ln w="25400" cap="rnd">
              <a:solidFill>
                <a:srgbClr val="233245"/>
              </a:solidFill>
              <a:prstDash val="solid"/>
              <a:headEnd type="none" w="sm" len="sm"/>
              <a:tailEnd type="none" w="sm" len="sm"/>
            </a:ln>
          </p:spPr>
        </p:sp>
        <p:sp>
          <p:nvSpPr>
            <p:cNvPr id="10" name="AutoShape 10"/>
            <p:cNvSpPr/>
            <p:nvPr/>
          </p:nvSpPr>
          <p:spPr>
            <a:xfrm rot="-10800000">
              <a:off x="25400" y="4818644"/>
              <a:ext cx="9312361" cy="0"/>
            </a:xfrm>
            <a:prstGeom prst="line">
              <a:avLst/>
            </a:prstGeom>
            <a:ln w="25400" cap="rnd">
              <a:solidFill>
                <a:srgbClr val="233245"/>
              </a:solidFill>
              <a:prstDash val="solid"/>
              <a:headEnd type="none" w="sm" len="sm"/>
              <a:tailEnd type="none" w="sm" len="sm"/>
            </a:ln>
          </p:spPr>
        </p:sp>
        <p:sp>
          <p:nvSpPr>
            <p:cNvPr id="11" name="AutoShape 11"/>
            <p:cNvSpPr/>
            <p:nvPr/>
          </p:nvSpPr>
          <p:spPr>
            <a:xfrm rot="-10800000">
              <a:off x="0" y="6023305"/>
              <a:ext cx="9363161" cy="0"/>
            </a:xfrm>
            <a:prstGeom prst="line">
              <a:avLst/>
            </a:prstGeom>
            <a:ln w="25400" cap="rnd">
              <a:solidFill>
                <a:srgbClr val="233245"/>
              </a:solidFill>
              <a:prstDash val="solid"/>
              <a:headEnd type="none" w="sm" len="sm"/>
              <a:tailEnd type="none" w="sm" len="sm"/>
            </a:ln>
          </p:spPr>
        </p:sp>
        <p:sp>
          <p:nvSpPr>
            <p:cNvPr id="12" name="AutoShape 12"/>
            <p:cNvSpPr/>
            <p:nvPr/>
          </p:nvSpPr>
          <p:spPr>
            <a:xfrm rot="-5400000">
              <a:off x="-3005302" y="3005302"/>
              <a:ext cx="6036005" cy="0"/>
            </a:xfrm>
            <a:prstGeom prst="line">
              <a:avLst/>
            </a:prstGeom>
            <a:ln w="25400" cap="rnd">
              <a:solidFill>
                <a:srgbClr val="233245"/>
              </a:solidFill>
              <a:prstDash val="solid"/>
              <a:headEnd type="none" w="sm" len="sm"/>
              <a:tailEnd type="none" w="sm" len="sm"/>
            </a:ln>
          </p:spPr>
        </p:sp>
      </p:grpSp>
      <p:sp>
        <p:nvSpPr>
          <p:cNvPr id="13" name="Freeform 13"/>
          <p:cNvSpPr/>
          <p:nvPr/>
        </p:nvSpPr>
        <p:spPr>
          <a:xfrm>
            <a:off x="1420716" y="4012440"/>
            <a:ext cx="210121" cy="300173"/>
          </a:xfrm>
          <a:custGeom>
            <a:avLst/>
            <a:gdLst/>
            <a:ahLst/>
            <a:cxnLst/>
            <a:rect l="l" t="t" r="r" b="b"/>
            <a:pathLst>
              <a:path w="210121" h="300173">
                <a:moveTo>
                  <a:pt x="0" y="0"/>
                </a:moveTo>
                <a:lnTo>
                  <a:pt x="210121" y="0"/>
                </a:lnTo>
                <a:lnTo>
                  <a:pt x="210121" y="300174"/>
                </a:lnTo>
                <a:lnTo>
                  <a:pt x="0" y="3001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14"/>
          <p:cNvSpPr/>
          <p:nvPr/>
        </p:nvSpPr>
        <p:spPr>
          <a:xfrm>
            <a:off x="1394093" y="4964007"/>
            <a:ext cx="263367" cy="263367"/>
          </a:xfrm>
          <a:custGeom>
            <a:avLst/>
            <a:gdLst/>
            <a:ahLst/>
            <a:cxnLst/>
            <a:rect l="l" t="t" r="r" b="b"/>
            <a:pathLst>
              <a:path w="263367" h="263367">
                <a:moveTo>
                  <a:pt x="0" y="0"/>
                </a:moveTo>
                <a:lnTo>
                  <a:pt x="263367" y="0"/>
                </a:lnTo>
                <a:lnTo>
                  <a:pt x="263367" y="263367"/>
                </a:lnTo>
                <a:lnTo>
                  <a:pt x="0" y="2633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p:cNvSpPr/>
          <p:nvPr/>
        </p:nvSpPr>
        <p:spPr>
          <a:xfrm>
            <a:off x="1402712" y="5914002"/>
            <a:ext cx="246129" cy="169214"/>
          </a:xfrm>
          <a:custGeom>
            <a:avLst/>
            <a:gdLst/>
            <a:ahLst/>
            <a:cxnLst/>
            <a:rect l="l" t="t" r="r" b="b"/>
            <a:pathLst>
              <a:path w="246129" h="169214">
                <a:moveTo>
                  <a:pt x="0" y="0"/>
                </a:moveTo>
                <a:lnTo>
                  <a:pt x="246129" y="0"/>
                </a:lnTo>
                <a:lnTo>
                  <a:pt x="246129" y="169214"/>
                </a:lnTo>
                <a:lnTo>
                  <a:pt x="0" y="1692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Freeform 16"/>
          <p:cNvSpPr/>
          <p:nvPr/>
        </p:nvSpPr>
        <p:spPr>
          <a:xfrm>
            <a:off x="1389259" y="7657681"/>
            <a:ext cx="273035" cy="273035"/>
          </a:xfrm>
          <a:custGeom>
            <a:avLst/>
            <a:gdLst/>
            <a:ahLst/>
            <a:cxnLst/>
            <a:rect l="l" t="t" r="r" b="b"/>
            <a:pathLst>
              <a:path w="273035" h="273035">
                <a:moveTo>
                  <a:pt x="0" y="0"/>
                </a:moveTo>
                <a:lnTo>
                  <a:pt x="273035" y="0"/>
                </a:lnTo>
                <a:lnTo>
                  <a:pt x="273035" y="273036"/>
                </a:lnTo>
                <a:lnTo>
                  <a:pt x="0" y="27303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7" name="Freeform 17"/>
          <p:cNvSpPr/>
          <p:nvPr/>
        </p:nvSpPr>
        <p:spPr>
          <a:xfrm>
            <a:off x="1371402" y="6750960"/>
            <a:ext cx="308750" cy="277875"/>
          </a:xfrm>
          <a:custGeom>
            <a:avLst/>
            <a:gdLst/>
            <a:ahLst/>
            <a:cxnLst/>
            <a:rect l="l" t="t" r="r" b="b"/>
            <a:pathLst>
              <a:path w="308750" h="277875">
                <a:moveTo>
                  <a:pt x="0" y="0"/>
                </a:moveTo>
                <a:lnTo>
                  <a:pt x="308750" y="0"/>
                </a:lnTo>
                <a:lnTo>
                  <a:pt x="308750" y="277875"/>
                </a:lnTo>
                <a:lnTo>
                  <a:pt x="0" y="27787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8" name="TextBox 18"/>
          <p:cNvSpPr txBox="1"/>
          <p:nvPr/>
        </p:nvSpPr>
        <p:spPr>
          <a:xfrm>
            <a:off x="2058835" y="3971709"/>
            <a:ext cx="5801458" cy="365760"/>
          </a:xfrm>
          <a:prstGeom prst="rect">
            <a:avLst/>
          </a:prstGeom>
        </p:spPr>
        <p:txBody>
          <a:bodyPr lIns="0" tIns="0" rIns="0" bIns="0" rtlCol="0" anchor="t">
            <a:spAutoFit/>
          </a:bodyPr>
          <a:lstStyle/>
          <a:p>
            <a:pPr marL="0" lvl="0" indent="0" algn="l">
              <a:lnSpc>
                <a:spcPts val="2940"/>
              </a:lnSpc>
              <a:spcBef>
                <a:spcPct val="0"/>
              </a:spcBef>
            </a:pPr>
            <a:r>
              <a:rPr lang="en-US" sz="2100" u="none">
                <a:solidFill>
                  <a:srgbClr val="233245"/>
                </a:solidFill>
                <a:latin typeface="Kollektif"/>
                <a:ea typeface="Kollektif"/>
                <a:cs typeface="Kollektif"/>
                <a:sym typeface="Kollektif"/>
              </a:rPr>
              <a:t>123 Anywhere St., Any City,ST 12345</a:t>
            </a:r>
          </a:p>
        </p:txBody>
      </p:sp>
      <p:sp>
        <p:nvSpPr>
          <p:cNvPr id="19" name="TextBox 19"/>
          <p:cNvSpPr txBox="1"/>
          <p:nvPr/>
        </p:nvSpPr>
        <p:spPr>
          <a:xfrm>
            <a:off x="2058835" y="4897332"/>
            <a:ext cx="4892954" cy="365760"/>
          </a:xfrm>
          <a:prstGeom prst="rect">
            <a:avLst/>
          </a:prstGeom>
        </p:spPr>
        <p:txBody>
          <a:bodyPr lIns="0" tIns="0" rIns="0" bIns="0" rtlCol="0" anchor="t">
            <a:spAutoFit/>
          </a:bodyPr>
          <a:lstStyle/>
          <a:p>
            <a:pPr marL="0" lvl="0" indent="0" algn="l">
              <a:lnSpc>
                <a:spcPts val="2940"/>
              </a:lnSpc>
              <a:spcBef>
                <a:spcPct val="0"/>
              </a:spcBef>
            </a:pPr>
            <a:r>
              <a:rPr lang="en-US" sz="2100" u="none">
                <a:solidFill>
                  <a:srgbClr val="233245"/>
                </a:solidFill>
                <a:latin typeface="Kollektif"/>
                <a:ea typeface="Kollektif"/>
                <a:cs typeface="Kollektif"/>
                <a:sym typeface="Kollektif"/>
              </a:rPr>
              <a:t>123-456-7890</a:t>
            </a:r>
          </a:p>
        </p:txBody>
      </p:sp>
      <p:sp>
        <p:nvSpPr>
          <p:cNvPr id="20" name="TextBox 20"/>
          <p:cNvSpPr txBox="1"/>
          <p:nvPr/>
        </p:nvSpPr>
        <p:spPr>
          <a:xfrm>
            <a:off x="2058835" y="5785891"/>
            <a:ext cx="4892954" cy="365760"/>
          </a:xfrm>
          <a:prstGeom prst="rect">
            <a:avLst/>
          </a:prstGeom>
        </p:spPr>
        <p:txBody>
          <a:bodyPr lIns="0" tIns="0" rIns="0" bIns="0" rtlCol="0" anchor="t">
            <a:spAutoFit/>
          </a:bodyPr>
          <a:lstStyle/>
          <a:p>
            <a:pPr marL="0" lvl="0" indent="0" algn="l">
              <a:lnSpc>
                <a:spcPts val="2940"/>
              </a:lnSpc>
              <a:spcBef>
                <a:spcPct val="0"/>
              </a:spcBef>
            </a:pPr>
            <a:r>
              <a:rPr lang="en-US" sz="2100" u="none">
                <a:solidFill>
                  <a:srgbClr val="233245"/>
                </a:solidFill>
                <a:latin typeface="Kollektif"/>
                <a:ea typeface="Kollektif"/>
                <a:cs typeface="Kollektif"/>
                <a:sym typeface="Kollektif"/>
              </a:rPr>
              <a:t>hello@reallygreatsite.com</a:t>
            </a:r>
          </a:p>
        </p:txBody>
      </p:sp>
      <p:sp>
        <p:nvSpPr>
          <p:cNvPr id="21" name="TextBox 21"/>
          <p:cNvSpPr txBox="1"/>
          <p:nvPr/>
        </p:nvSpPr>
        <p:spPr>
          <a:xfrm>
            <a:off x="2058835" y="7567537"/>
            <a:ext cx="4892954" cy="365760"/>
          </a:xfrm>
          <a:prstGeom prst="rect">
            <a:avLst/>
          </a:prstGeom>
        </p:spPr>
        <p:txBody>
          <a:bodyPr lIns="0" tIns="0" rIns="0" bIns="0" rtlCol="0" anchor="t">
            <a:spAutoFit/>
          </a:bodyPr>
          <a:lstStyle/>
          <a:p>
            <a:pPr marL="0" lvl="0" indent="0" algn="l">
              <a:lnSpc>
                <a:spcPts val="2940"/>
              </a:lnSpc>
              <a:spcBef>
                <a:spcPct val="0"/>
              </a:spcBef>
            </a:pPr>
            <a:r>
              <a:rPr lang="en-US" sz="2100" u="none">
                <a:solidFill>
                  <a:srgbClr val="233245"/>
                </a:solidFill>
                <a:latin typeface="Kollektif"/>
                <a:ea typeface="Kollektif"/>
                <a:cs typeface="Kollektif"/>
                <a:sym typeface="Kollektif"/>
              </a:rPr>
              <a:t>reallygreatsite.com</a:t>
            </a:r>
          </a:p>
        </p:txBody>
      </p:sp>
      <p:sp>
        <p:nvSpPr>
          <p:cNvPr id="22" name="TextBox 22"/>
          <p:cNvSpPr txBox="1"/>
          <p:nvPr/>
        </p:nvSpPr>
        <p:spPr>
          <a:xfrm>
            <a:off x="2058835" y="6663235"/>
            <a:ext cx="4892954" cy="365760"/>
          </a:xfrm>
          <a:prstGeom prst="rect">
            <a:avLst/>
          </a:prstGeom>
        </p:spPr>
        <p:txBody>
          <a:bodyPr lIns="0" tIns="0" rIns="0" bIns="0" rtlCol="0" anchor="t">
            <a:spAutoFit/>
          </a:bodyPr>
          <a:lstStyle/>
          <a:p>
            <a:pPr marL="0" lvl="0" indent="0" algn="l">
              <a:lnSpc>
                <a:spcPts val="2940"/>
              </a:lnSpc>
              <a:spcBef>
                <a:spcPct val="0"/>
              </a:spcBef>
            </a:pPr>
            <a:r>
              <a:rPr lang="en-US" sz="2100" u="none">
                <a:solidFill>
                  <a:srgbClr val="233245"/>
                </a:solidFill>
                <a:latin typeface="Kollektif"/>
                <a:ea typeface="Kollektif"/>
                <a:cs typeface="Kollektif"/>
                <a:sym typeface="Kollektif"/>
              </a:rPr>
              <a:t>@reallygreatsite</a:t>
            </a:r>
          </a:p>
        </p:txBody>
      </p:sp>
      <p:sp>
        <p:nvSpPr>
          <p:cNvPr id="23" name="AutoShape 23"/>
          <p:cNvSpPr/>
          <p:nvPr/>
        </p:nvSpPr>
        <p:spPr>
          <a:xfrm rot="-5400000">
            <a:off x="5787569" y="5978931"/>
            <a:ext cx="4507954" cy="0"/>
          </a:xfrm>
          <a:prstGeom prst="line">
            <a:avLst/>
          </a:prstGeom>
          <a:ln w="19050" cap="rnd">
            <a:solidFill>
              <a:srgbClr val="000000"/>
            </a:solidFill>
            <a:prstDash val="solid"/>
            <a:headEnd type="none" w="sm" len="sm"/>
            <a:tailEnd type="none" w="sm" len="sm"/>
          </a:ln>
        </p:spPr>
      </p:sp>
      <p:sp>
        <p:nvSpPr>
          <p:cNvPr id="24" name="Freeform 24"/>
          <p:cNvSpPr/>
          <p:nvPr/>
        </p:nvSpPr>
        <p:spPr>
          <a:xfrm rot="2014627" flipV="1">
            <a:off x="8282418" y="6847760"/>
            <a:ext cx="4909197" cy="4114800"/>
          </a:xfrm>
          <a:custGeom>
            <a:avLst/>
            <a:gdLst/>
            <a:ahLst/>
            <a:cxnLst/>
            <a:rect l="l" t="t" r="r" b="b"/>
            <a:pathLst>
              <a:path w="4909197" h="4114800">
                <a:moveTo>
                  <a:pt x="0" y="4114800"/>
                </a:moveTo>
                <a:lnTo>
                  <a:pt x="4909198" y="4114800"/>
                </a:lnTo>
                <a:lnTo>
                  <a:pt x="4909198" y="0"/>
                </a:lnTo>
                <a:lnTo>
                  <a:pt x="0" y="0"/>
                </a:lnTo>
                <a:lnTo>
                  <a:pt x="0" y="4114800"/>
                </a:lnTo>
                <a:close/>
              </a:path>
            </a:pathLst>
          </a:custGeom>
          <a:blipFill>
            <a:blip r:embed="rId13">
              <a:extLst>
                <a:ext uri="{96DAC541-7B7A-43D3-8B79-37D633B846F1}">
                  <asvg:svgBlip xmlns:asvg="http://schemas.microsoft.com/office/drawing/2016/SVG/main" r:embed="rId14"/>
                </a:ext>
              </a:extLst>
            </a:blip>
            <a:stretch>
              <a:fillRect/>
            </a:stretch>
          </a:blipFill>
        </p:spPr>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DF6F6"/>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344917"/>
            <a:ext cx="8115300" cy="5597149"/>
            <a:chOff x="0" y="0"/>
            <a:chExt cx="10820400" cy="7462865"/>
          </a:xfrm>
        </p:grpSpPr>
        <p:sp>
          <p:nvSpPr>
            <p:cNvPr id="3" name="TextBox 3"/>
            <p:cNvSpPr txBox="1"/>
            <p:nvPr/>
          </p:nvSpPr>
          <p:spPr>
            <a:xfrm>
              <a:off x="0" y="-257175"/>
              <a:ext cx="10820400" cy="2085887"/>
            </a:xfrm>
            <a:prstGeom prst="rect">
              <a:avLst/>
            </a:prstGeom>
          </p:spPr>
          <p:txBody>
            <a:bodyPr lIns="0" tIns="0" rIns="0" bIns="0" rtlCol="0" anchor="t">
              <a:spAutoFit/>
            </a:bodyPr>
            <a:lstStyle/>
            <a:p>
              <a:pPr marL="0" lvl="0" indent="0" algn="l">
                <a:lnSpc>
                  <a:spcPts val="10800"/>
                </a:lnSpc>
                <a:spcBef>
                  <a:spcPct val="0"/>
                </a:spcBef>
              </a:pPr>
              <a:r>
                <a:rPr lang="en-US" sz="9000">
                  <a:solidFill>
                    <a:srgbClr val="5271FF"/>
                  </a:solidFill>
                  <a:latin typeface="Agrandir Black"/>
                  <a:ea typeface="Agrandir Black"/>
                  <a:cs typeface="Agrandir Black"/>
                  <a:sym typeface="Agrandir Black"/>
                </a:rPr>
                <a:t>Credits</a:t>
              </a:r>
            </a:p>
          </p:txBody>
        </p:sp>
        <p:sp>
          <p:nvSpPr>
            <p:cNvPr id="4" name="TextBox 4"/>
            <p:cNvSpPr txBox="1"/>
            <p:nvPr/>
          </p:nvSpPr>
          <p:spPr>
            <a:xfrm>
              <a:off x="0" y="2917825"/>
              <a:ext cx="10820400" cy="907371"/>
            </a:xfrm>
            <a:prstGeom prst="rect">
              <a:avLst/>
            </a:prstGeom>
          </p:spPr>
          <p:txBody>
            <a:bodyPr lIns="0" tIns="0" rIns="0" bIns="0" rtlCol="0" anchor="t">
              <a:spAutoFit/>
            </a:bodyPr>
            <a:lstStyle/>
            <a:p>
              <a:pPr algn="l">
                <a:lnSpc>
                  <a:spcPts val="2730"/>
                </a:lnSpc>
              </a:pPr>
              <a:r>
                <a:rPr lang="en-US" sz="2100">
                  <a:solidFill>
                    <a:srgbClr val="233245"/>
                  </a:solidFill>
                  <a:latin typeface="Kollektif"/>
                  <a:ea typeface="Kollektif"/>
                  <a:cs typeface="Kollektif"/>
                  <a:sym typeface="Kollektif"/>
                </a:rPr>
                <a:t>This presentation template is free for everyone to</a:t>
              </a:r>
            </a:p>
            <a:p>
              <a:pPr marL="0" lvl="0" indent="0" algn="l">
                <a:lnSpc>
                  <a:spcPts val="2730"/>
                </a:lnSpc>
                <a:spcBef>
                  <a:spcPct val="0"/>
                </a:spcBef>
              </a:pPr>
              <a:r>
                <a:rPr lang="en-US" sz="2100">
                  <a:solidFill>
                    <a:srgbClr val="233245"/>
                  </a:solidFill>
                  <a:latin typeface="Kollektif"/>
                  <a:ea typeface="Kollektif"/>
                  <a:cs typeface="Kollektif"/>
                  <a:sym typeface="Kollektif"/>
                </a:rPr>
                <a:t>use thanks to the following:</a:t>
              </a:r>
            </a:p>
          </p:txBody>
        </p:sp>
        <p:sp>
          <p:nvSpPr>
            <p:cNvPr id="5" name="TextBox 5"/>
            <p:cNvSpPr txBox="1"/>
            <p:nvPr/>
          </p:nvSpPr>
          <p:spPr>
            <a:xfrm>
              <a:off x="0" y="4895171"/>
              <a:ext cx="10820400" cy="966929"/>
            </a:xfrm>
            <a:prstGeom prst="rect">
              <a:avLst/>
            </a:prstGeom>
          </p:spPr>
          <p:txBody>
            <a:bodyPr lIns="0" tIns="0" rIns="0" bIns="0" rtlCol="0" anchor="t">
              <a:spAutoFit/>
            </a:bodyPr>
            <a:lstStyle/>
            <a:p>
              <a:pPr algn="l">
                <a:lnSpc>
                  <a:spcPts val="2940"/>
                </a:lnSpc>
              </a:pPr>
              <a:r>
                <a:rPr lang="en-US" sz="2100">
                  <a:solidFill>
                    <a:srgbClr val="233245"/>
                  </a:solidFill>
                  <a:latin typeface="Kollektif"/>
                  <a:ea typeface="Kollektif"/>
                  <a:cs typeface="Kollektif"/>
                  <a:sym typeface="Kollektif"/>
                </a:rPr>
                <a:t>SlidesCarnival for the presentation template</a:t>
              </a:r>
            </a:p>
            <a:p>
              <a:pPr algn="l">
                <a:lnSpc>
                  <a:spcPts val="2940"/>
                </a:lnSpc>
              </a:pPr>
              <a:r>
                <a:rPr lang="en-US" sz="2100">
                  <a:solidFill>
                    <a:srgbClr val="233245"/>
                  </a:solidFill>
                  <a:latin typeface="Kollektif"/>
                  <a:ea typeface="Kollektif"/>
                  <a:cs typeface="Kollektif"/>
                  <a:sym typeface="Kollektif"/>
                </a:rPr>
                <a:t>Pexels for the photos</a:t>
              </a:r>
            </a:p>
          </p:txBody>
        </p:sp>
        <p:sp>
          <p:nvSpPr>
            <p:cNvPr id="6" name="TextBox 6"/>
            <p:cNvSpPr txBox="1"/>
            <p:nvPr/>
          </p:nvSpPr>
          <p:spPr>
            <a:xfrm>
              <a:off x="0" y="6944727"/>
              <a:ext cx="10820400" cy="518138"/>
            </a:xfrm>
            <a:prstGeom prst="rect">
              <a:avLst/>
            </a:prstGeom>
          </p:spPr>
          <p:txBody>
            <a:bodyPr lIns="0" tIns="0" rIns="0" bIns="0" rtlCol="0" anchor="t">
              <a:spAutoFit/>
            </a:bodyPr>
            <a:lstStyle/>
            <a:p>
              <a:pPr marL="0" lvl="0" indent="0" algn="l">
                <a:lnSpc>
                  <a:spcPts val="3119"/>
                </a:lnSpc>
                <a:spcBef>
                  <a:spcPct val="0"/>
                </a:spcBef>
              </a:pPr>
              <a:r>
                <a:rPr lang="en-US" sz="2399" b="1">
                  <a:solidFill>
                    <a:srgbClr val="233245"/>
                  </a:solidFill>
                  <a:latin typeface="Kollektif Bold"/>
                  <a:ea typeface="Kollektif Bold"/>
                  <a:cs typeface="Kollektif Bold"/>
                  <a:sym typeface="Kollektif Bold"/>
                </a:rPr>
                <a:t>Happy designing! </a:t>
              </a:r>
            </a:p>
          </p:txBody>
        </p:sp>
      </p:grpSp>
      <p:pic>
        <p:nvPicPr>
          <p:cNvPr id="7" name="Picture 7"/>
          <p:cNvPicPr>
            <a:picLocks noChangeAspect="1"/>
          </p:cNvPicPr>
          <p:nvPr/>
        </p:nvPicPr>
        <p:blipFill>
          <a:blip r:embed="rId2"/>
          <a:srcRect/>
          <a:stretch>
            <a:fillRect/>
          </a:stretch>
        </p:blipFill>
        <p:spPr>
          <a:xfrm>
            <a:off x="11207526" y="227682"/>
            <a:ext cx="7312691" cy="8654072"/>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DF6F6"/>
        </a:solidFill>
        <a:effectLst/>
      </p:bgPr>
    </p:bg>
    <p:spTree>
      <p:nvGrpSpPr>
        <p:cNvPr id="1" name=""/>
        <p:cNvGrpSpPr/>
        <p:nvPr/>
      </p:nvGrpSpPr>
      <p:grpSpPr>
        <a:xfrm>
          <a:off x="0" y="0"/>
          <a:ext cx="0" cy="0"/>
          <a:chOff x="0" y="0"/>
          <a:chExt cx="0" cy="0"/>
        </a:xfrm>
      </p:grpSpPr>
      <p:sp>
        <p:nvSpPr>
          <p:cNvPr id="2" name="Freeform 2"/>
          <p:cNvSpPr/>
          <p:nvPr/>
        </p:nvSpPr>
        <p:spPr>
          <a:xfrm flipH="1">
            <a:off x="12199930" y="1028700"/>
            <a:ext cx="5482971" cy="8229600"/>
          </a:xfrm>
          <a:custGeom>
            <a:avLst/>
            <a:gdLst/>
            <a:ahLst/>
            <a:cxnLst/>
            <a:rect l="l" t="t" r="r" b="b"/>
            <a:pathLst>
              <a:path w="5482971" h="8229600">
                <a:moveTo>
                  <a:pt x="5482971" y="0"/>
                </a:moveTo>
                <a:lnTo>
                  <a:pt x="0" y="0"/>
                </a:lnTo>
                <a:lnTo>
                  <a:pt x="0" y="8229600"/>
                </a:lnTo>
                <a:lnTo>
                  <a:pt x="5482971" y="8229600"/>
                </a:lnTo>
                <a:lnTo>
                  <a:pt x="5482971" y="0"/>
                </a:lnTo>
                <a:close/>
              </a:path>
            </a:pathLst>
          </a:custGeom>
          <a:blipFill>
            <a:blip r:embed="rId2"/>
            <a:stretch>
              <a:fillRect/>
            </a:stretch>
          </a:blipFill>
        </p:spPr>
      </p:sp>
      <p:grpSp>
        <p:nvGrpSpPr>
          <p:cNvPr id="3" name="Group 3"/>
          <p:cNvGrpSpPr/>
          <p:nvPr/>
        </p:nvGrpSpPr>
        <p:grpSpPr>
          <a:xfrm>
            <a:off x="1028700" y="1945966"/>
            <a:ext cx="10393573" cy="6395069"/>
            <a:chOff x="0" y="0"/>
            <a:chExt cx="13858097" cy="8526758"/>
          </a:xfrm>
        </p:grpSpPr>
        <p:sp>
          <p:nvSpPr>
            <p:cNvPr id="4" name="TextBox 4"/>
            <p:cNvSpPr txBox="1"/>
            <p:nvPr/>
          </p:nvSpPr>
          <p:spPr>
            <a:xfrm>
              <a:off x="0" y="-257175"/>
              <a:ext cx="13858097" cy="3914775"/>
            </a:xfrm>
            <a:prstGeom prst="rect">
              <a:avLst/>
            </a:prstGeom>
          </p:spPr>
          <p:txBody>
            <a:bodyPr lIns="0" tIns="0" rIns="0" bIns="0" rtlCol="0" anchor="t">
              <a:spAutoFit/>
            </a:bodyPr>
            <a:lstStyle/>
            <a:p>
              <a:pPr marL="0" lvl="0" indent="0" algn="l">
                <a:lnSpc>
                  <a:spcPts val="10800"/>
                </a:lnSpc>
                <a:spcBef>
                  <a:spcPct val="0"/>
                </a:spcBef>
              </a:pPr>
              <a:r>
                <a:rPr lang="en-US" sz="9000">
                  <a:solidFill>
                    <a:srgbClr val="F15E3D"/>
                  </a:solidFill>
                  <a:latin typeface="Agrandir Black"/>
                  <a:ea typeface="Agrandir Black"/>
                  <a:cs typeface="Agrandir Black"/>
                  <a:sym typeface="Agrandir Black"/>
                </a:rPr>
                <a:t>Fonts In this Presentation</a:t>
              </a:r>
            </a:p>
          </p:txBody>
        </p:sp>
        <p:sp>
          <p:nvSpPr>
            <p:cNvPr id="5" name="TextBox 5"/>
            <p:cNvSpPr txBox="1"/>
            <p:nvPr/>
          </p:nvSpPr>
          <p:spPr>
            <a:xfrm>
              <a:off x="0" y="4479925"/>
              <a:ext cx="13858097" cy="450193"/>
            </a:xfrm>
            <a:prstGeom prst="rect">
              <a:avLst/>
            </a:prstGeom>
          </p:spPr>
          <p:txBody>
            <a:bodyPr lIns="0" tIns="0" rIns="0" bIns="0" rtlCol="0" anchor="t">
              <a:spAutoFit/>
            </a:bodyPr>
            <a:lstStyle/>
            <a:p>
              <a:pPr marL="0" lvl="0" indent="0" algn="l">
                <a:lnSpc>
                  <a:spcPts val="2730"/>
                </a:lnSpc>
                <a:spcBef>
                  <a:spcPct val="0"/>
                </a:spcBef>
              </a:pPr>
              <a:r>
                <a:rPr lang="en-US" sz="2100">
                  <a:solidFill>
                    <a:srgbClr val="233245"/>
                  </a:solidFill>
                  <a:latin typeface="Kollektif"/>
                  <a:ea typeface="Kollektif"/>
                  <a:cs typeface="Kollektif"/>
                  <a:sym typeface="Kollektif"/>
                </a:rPr>
                <a:t>This presentation template uses the following free fonts:</a:t>
              </a:r>
            </a:p>
          </p:txBody>
        </p:sp>
        <p:sp>
          <p:nvSpPr>
            <p:cNvPr id="6" name="TextBox 6"/>
            <p:cNvSpPr txBox="1"/>
            <p:nvPr/>
          </p:nvSpPr>
          <p:spPr>
            <a:xfrm>
              <a:off x="0" y="5733415"/>
              <a:ext cx="13858097" cy="1462140"/>
            </a:xfrm>
            <a:prstGeom prst="rect">
              <a:avLst/>
            </a:prstGeom>
          </p:spPr>
          <p:txBody>
            <a:bodyPr lIns="0" tIns="0" rIns="0" bIns="0" rtlCol="0" anchor="t">
              <a:spAutoFit/>
            </a:bodyPr>
            <a:lstStyle/>
            <a:p>
              <a:pPr marL="453390" lvl="1" indent="-226695" algn="l">
                <a:lnSpc>
                  <a:spcPts val="2940"/>
                </a:lnSpc>
                <a:buAutoNum type="arabicPeriod"/>
              </a:pPr>
              <a:r>
                <a:rPr lang="en-US" sz="2100">
                  <a:solidFill>
                    <a:srgbClr val="233245"/>
                  </a:solidFill>
                  <a:latin typeface="Kollektif"/>
                  <a:ea typeface="Kollektif"/>
                  <a:cs typeface="Kollektif"/>
                  <a:sym typeface="Kollektif"/>
                </a:rPr>
                <a:t>Titles:</a:t>
              </a:r>
              <a:r>
                <a:rPr lang="en-US" sz="2100">
                  <a:solidFill>
                    <a:srgbClr val="000000"/>
                  </a:solidFill>
                  <a:latin typeface="Kollektif"/>
                  <a:ea typeface="Kollektif"/>
                  <a:cs typeface="Kollektif"/>
                  <a:sym typeface="Kollektif"/>
                </a:rPr>
                <a:t> </a:t>
              </a:r>
              <a:r>
                <a:rPr lang="en-US" sz="2100" i="1">
                  <a:solidFill>
                    <a:srgbClr val="FF4F63"/>
                  </a:solidFill>
                  <a:latin typeface="Kollektif Italics"/>
                  <a:ea typeface="Kollektif Italics"/>
                  <a:cs typeface="Kollektif Italics"/>
                  <a:sym typeface="Kollektif Italics"/>
                </a:rPr>
                <a:t>Agrandir black</a:t>
              </a:r>
            </a:p>
            <a:p>
              <a:pPr marL="453390" lvl="1" indent="-226695" algn="l">
                <a:lnSpc>
                  <a:spcPts val="2940"/>
                </a:lnSpc>
                <a:buAutoNum type="arabicPeriod"/>
              </a:pPr>
              <a:r>
                <a:rPr lang="en-US" sz="2100">
                  <a:solidFill>
                    <a:srgbClr val="233245"/>
                  </a:solidFill>
                  <a:latin typeface="Kollektif"/>
                  <a:ea typeface="Kollektif"/>
                  <a:cs typeface="Kollektif"/>
                  <a:sym typeface="Kollektif"/>
                </a:rPr>
                <a:t>Headers:</a:t>
              </a:r>
              <a:r>
                <a:rPr lang="en-US" sz="2100">
                  <a:solidFill>
                    <a:srgbClr val="000000"/>
                  </a:solidFill>
                  <a:latin typeface="Kollektif"/>
                  <a:ea typeface="Kollektif"/>
                  <a:cs typeface="Kollektif"/>
                  <a:sym typeface="Kollektif"/>
                </a:rPr>
                <a:t> </a:t>
              </a:r>
              <a:r>
                <a:rPr lang="en-US" sz="2100" i="1">
                  <a:solidFill>
                    <a:srgbClr val="FF4F63"/>
                  </a:solidFill>
                  <a:latin typeface="Kollektif Italics"/>
                  <a:ea typeface="Kollektif Italics"/>
                  <a:cs typeface="Kollektif Italics"/>
                  <a:sym typeface="Kollektif Italics"/>
                </a:rPr>
                <a:t>Kollektif bold</a:t>
              </a:r>
            </a:p>
            <a:p>
              <a:pPr marL="453390" lvl="1" indent="-226695" algn="l">
                <a:lnSpc>
                  <a:spcPts val="2940"/>
                </a:lnSpc>
                <a:buAutoNum type="arabicPeriod"/>
              </a:pPr>
              <a:r>
                <a:rPr lang="en-US" sz="2100">
                  <a:solidFill>
                    <a:srgbClr val="233245"/>
                  </a:solidFill>
                  <a:latin typeface="Kollektif"/>
                  <a:ea typeface="Kollektif"/>
                  <a:cs typeface="Kollektif"/>
                  <a:sym typeface="Kollektif"/>
                </a:rPr>
                <a:t>Body Copy:</a:t>
              </a:r>
              <a:r>
                <a:rPr lang="en-US" sz="2100" i="1">
                  <a:solidFill>
                    <a:srgbClr val="000000"/>
                  </a:solidFill>
                  <a:latin typeface="Kollektif Italics"/>
                  <a:ea typeface="Kollektif Italics"/>
                  <a:cs typeface="Kollektif Italics"/>
                  <a:sym typeface="Kollektif Italics"/>
                </a:rPr>
                <a:t> </a:t>
              </a:r>
              <a:r>
                <a:rPr lang="en-US" sz="2100" i="1">
                  <a:solidFill>
                    <a:srgbClr val="FF4F63"/>
                  </a:solidFill>
                  <a:latin typeface="Kollektif Italics"/>
                  <a:ea typeface="Kollektif Italics"/>
                  <a:cs typeface="Kollektif Italics"/>
                  <a:sym typeface="Kollektif Italics"/>
                </a:rPr>
                <a:t>Kollektif</a:t>
              </a:r>
            </a:p>
          </p:txBody>
        </p:sp>
        <p:sp>
          <p:nvSpPr>
            <p:cNvPr id="7" name="TextBox 7"/>
            <p:cNvSpPr txBox="1"/>
            <p:nvPr/>
          </p:nvSpPr>
          <p:spPr>
            <a:xfrm>
              <a:off x="0" y="8008620"/>
              <a:ext cx="13858097" cy="518138"/>
            </a:xfrm>
            <a:prstGeom prst="rect">
              <a:avLst/>
            </a:prstGeom>
          </p:spPr>
          <p:txBody>
            <a:bodyPr lIns="0" tIns="0" rIns="0" bIns="0" rtlCol="0" anchor="t">
              <a:spAutoFit/>
            </a:bodyPr>
            <a:lstStyle/>
            <a:p>
              <a:pPr marL="0" lvl="0" indent="0" algn="l">
                <a:lnSpc>
                  <a:spcPts val="3119"/>
                </a:lnSpc>
                <a:spcBef>
                  <a:spcPct val="0"/>
                </a:spcBef>
              </a:pPr>
              <a:r>
                <a:rPr lang="en-US" sz="2399" b="1">
                  <a:solidFill>
                    <a:srgbClr val="233245"/>
                  </a:solidFill>
                  <a:latin typeface="Kollektif Bold"/>
                  <a:ea typeface="Kollektif Bold"/>
                  <a:cs typeface="Kollektif Bold"/>
                  <a:sym typeface="Kollektif Bold"/>
                </a:rPr>
                <a:t>You can find these fonts online too. Happy designing! </a:t>
              </a: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DF6F6"/>
        </a:solidFill>
        <a:effectLst/>
      </p:bgPr>
    </p:bg>
    <p:spTree>
      <p:nvGrpSpPr>
        <p:cNvPr id="1" name=""/>
        <p:cNvGrpSpPr/>
        <p:nvPr/>
      </p:nvGrpSpPr>
      <p:grpSpPr>
        <a:xfrm>
          <a:off x="0" y="0"/>
          <a:ext cx="0" cy="0"/>
          <a:chOff x="0" y="0"/>
          <a:chExt cx="0" cy="0"/>
        </a:xfrm>
      </p:grpSpPr>
      <p:sp>
        <p:nvSpPr>
          <p:cNvPr id="2" name="TextBox 2"/>
          <p:cNvSpPr txBox="1"/>
          <p:nvPr/>
        </p:nvSpPr>
        <p:spPr>
          <a:xfrm>
            <a:off x="2919886" y="4313328"/>
            <a:ext cx="12466652" cy="2305017"/>
          </a:xfrm>
          <a:prstGeom prst="rect">
            <a:avLst/>
          </a:prstGeom>
        </p:spPr>
        <p:txBody>
          <a:bodyPr lIns="0" tIns="0" rIns="0" bIns="0" rtlCol="0" anchor="t">
            <a:spAutoFit/>
          </a:bodyPr>
          <a:lstStyle/>
          <a:p>
            <a:pPr marL="0" lvl="0" indent="0" algn="ctr">
              <a:lnSpc>
                <a:spcPts val="8399"/>
              </a:lnSpc>
              <a:spcBef>
                <a:spcPct val="0"/>
              </a:spcBef>
            </a:pPr>
            <a:r>
              <a:rPr lang="en-US" sz="6999">
                <a:solidFill>
                  <a:srgbClr val="F15E3D"/>
                </a:solidFill>
                <a:latin typeface="Agrandir Black"/>
                <a:ea typeface="Agrandir Black"/>
                <a:cs typeface="Agrandir Black"/>
                <a:sym typeface="Agrandir Black"/>
              </a:rPr>
              <a:t>Free templates for all your presentation needs</a:t>
            </a:r>
          </a:p>
        </p:txBody>
      </p:sp>
      <p:sp>
        <p:nvSpPr>
          <p:cNvPr id="3" name="TextBox 3"/>
          <p:cNvSpPr txBox="1"/>
          <p:nvPr/>
        </p:nvSpPr>
        <p:spPr>
          <a:xfrm>
            <a:off x="1028700" y="7620000"/>
            <a:ext cx="3839042" cy="638175"/>
          </a:xfrm>
          <a:prstGeom prst="rect">
            <a:avLst/>
          </a:prstGeom>
        </p:spPr>
        <p:txBody>
          <a:bodyPr lIns="0" tIns="0" rIns="0" bIns="0" rtlCol="0" anchor="t">
            <a:spAutoFit/>
          </a:bodyPr>
          <a:lstStyle/>
          <a:p>
            <a:pPr algn="ctr">
              <a:lnSpc>
                <a:spcPts val="2520"/>
              </a:lnSpc>
            </a:pPr>
            <a:r>
              <a:rPr lang="en-US" sz="2100">
                <a:solidFill>
                  <a:srgbClr val="233245"/>
                </a:solidFill>
                <a:latin typeface="Kollektif"/>
                <a:ea typeface="Kollektif"/>
                <a:cs typeface="Kollektif"/>
                <a:sym typeface="Kollektif"/>
              </a:rPr>
              <a:t>For PowerPoint, Google Slides, and Canva</a:t>
            </a:r>
          </a:p>
        </p:txBody>
      </p:sp>
      <p:sp>
        <p:nvSpPr>
          <p:cNvPr id="4" name="TextBox 4"/>
          <p:cNvSpPr txBox="1"/>
          <p:nvPr/>
        </p:nvSpPr>
        <p:spPr>
          <a:xfrm>
            <a:off x="5059151" y="7620000"/>
            <a:ext cx="3839042" cy="638175"/>
          </a:xfrm>
          <a:prstGeom prst="rect">
            <a:avLst/>
          </a:prstGeom>
        </p:spPr>
        <p:txBody>
          <a:bodyPr lIns="0" tIns="0" rIns="0" bIns="0" rtlCol="0" anchor="t">
            <a:spAutoFit/>
          </a:bodyPr>
          <a:lstStyle/>
          <a:p>
            <a:pPr algn="ctr">
              <a:lnSpc>
                <a:spcPts val="2520"/>
              </a:lnSpc>
            </a:pPr>
            <a:r>
              <a:rPr lang="en-US" sz="2100">
                <a:solidFill>
                  <a:srgbClr val="233245"/>
                </a:solidFill>
                <a:latin typeface="Kollektif"/>
                <a:ea typeface="Kollektif"/>
                <a:cs typeface="Kollektif"/>
                <a:sym typeface="Kollektif"/>
              </a:rPr>
              <a:t>100% free for personal or commercial use</a:t>
            </a:r>
          </a:p>
        </p:txBody>
      </p:sp>
      <p:sp>
        <p:nvSpPr>
          <p:cNvPr id="5" name="TextBox 5"/>
          <p:cNvSpPr txBox="1"/>
          <p:nvPr/>
        </p:nvSpPr>
        <p:spPr>
          <a:xfrm>
            <a:off x="9153212" y="7620000"/>
            <a:ext cx="3839042" cy="638076"/>
          </a:xfrm>
          <a:prstGeom prst="rect">
            <a:avLst/>
          </a:prstGeom>
        </p:spPr>
        <p:txBody>
          <a:bodyPr lIns="0" tIns="0" rIns="0" bIns="0" rtlCol="0" anchor="t">
            <a:spAutoFit/>
          </a:bodyPr>
          <a:lstStyle/>
          <a:p>
            <a:pPr algn="ctr">
              <a:lnSpc>
                <a:spcPts val="2520"/>
              </a:lnSpc>
            </a:pPr>
            <a:r>
              <a:rPr lang="en-US" sz="2100">
                <a:solidFill>
                  <a:srgbClr val="233245"/>
                </a:solidFill>
                <a:latin typeface="Kollektif"/>
                <a:ea typeface="Kollektif"/>
                <a:cs typeface="Kollektif"/>
                <a:sym typeface="Kollektif"/>
              </a:rPr>
              <a:t>Ready to use, professional,</a:t>
            </a:r>
          </a:p>
          <a:p>
            <a:pPr algn="ctr">
              <a:lnSpc>
                <a:spcPts val="2520"/>
              </a:lnSpc>
            </a:pPr>
            <a:r>
              <a:rPr lang="en-US" sz="2100">
                <a:solidFill>
                  <a:srgbClr val="233245"/>
                </a:solidFill>
                <a:latin typeface="Kollektif"/>
                <a:ea typeface="Kollektif"/>
                <a:cs typeface="Kollektif"/>
                <a:sym typeface="Kollektif"/>
              </a:rPr>
              <a:t>and customizable</a:t>
            </a:r>
          </a:p>
        </p:txBody>
      </p:sp>
      <p:sp>
        <p:nvSpPr>
          <p:cNvPr id="6" name="TextBox 6"/>
          <p:cNvSpPr txBox="1"/>
          <p:nvPr/>
        </p:nvSpPr>
        <p:spPr>
          <a:xfrm>
            <a:off x="13467017" y="7620000"/>
            <a:ext cx="3839042" cy="638175"/>
          </a:xfrm>
          <a:prstGeom prst="rect">
            <a:avLst/>
          </a:prstGeom>
        </p:spPr>
        <p:txBody>
          <a:bodyPr lIns="0" tIns="0" rIns="0" bIns="0" rtlCol="0" anchor="t">
            <a:spAutoFit/>
          </a:bodyPr>
          <a:lstStyle/>
          <a:p>
            <a:pPr algn="ctr">
              <a:lnSpc>
                <a:spcPts val="2520"/>
              </a:lnSpc>
            </a:pPr>
            <a:r>
              <a:rPr lang="en-US" sz="2100">
                <a:solidFill>
                  <a:srgbClr val="233245"/>
                </a:solidFill>
                <a:latin typeface="Kollektif"/>
                <a:ea typeface="Kollektif"/>
                <a:cs typeface="Kollektif"/>
                <a:sym typeface="Kollektif"/>
              </a:rPr>
              <a:t>Blow your audience away with attractive visuals</a:t>
            </a:r>
          </a:p>
        </p:txBody>
      </p:sp>
      <p:sp>
        <p:nvSpPr>
          <p:cNvPr id="7" name="Freeform 7"/>
          <p:cNvSpPr/>
          <p:nvPr/>
        </p:nvSpPr>
        <p:spPr>
          <a:xfrm>
            <a:off x="7256288" y="1471512"/>
            <a:ext cx="3775424" cy="896112"/>
          </a:xfrm>
          <a:custGeom>
            <a:avLst/>
            <a:gdLst/>
            <a:ahLst/>
            <a:cxnLst/>
            <a:rect l="l" t="t" r="r" b="b"/>
            <a:pathLst>
              <a:path w="3775424" h="896112">
                <a:moveTo>
                  <a:pt x="0" y="0"/>
                </a:moveTo>
                <a:lnTo>
                  <a:pt x="3775424" y="0"/>
                </a:lnTo>
                <a:lnTo>
                  <a:pt x="3775424" y="896112"/>
                </a:lnTo>
                <a:lnTo>
                  <a:pt x="0" y="896112"/>
                </a:lnTo>
                <a:lnTo>
                  <a:pt x="0" y="0"/>
                </a:lnTo>
                <a:close/>
              </a:path>
            </a:pathLst>
          </a:custGeom>
          <a:blipFill>
            <a:blip r:embed="rId2"/>
            <a:stretch>
              <a:fillRect/>
            </a:stretch>
          </a:blipFill>
        </p:spPr>
      </p:sp>
      <p:sp>
        <p:nvSpPr>
          <p:cNvPr id="8" name="Freeform 8"/>
          <p:cNvSpPr/>
          <p:nvPr/>
        </p:nvSpPr>
        <p:spPr>
          <a:xfrm>
            <a:off x="-766678" y="575063"/>
            <a:ext cx="4268818" cy="4772053"/>
          </a:xfrm>
          <a:custGeom>
            <a:avLst/>
            <a:gdLst/>
            <a:ahLst/>
            <a:cxnLst/>
            <a:rect l="l" t="t" r="r" b="b"/>
            <a:pathLst>
              <a:path w="4268818" h="4772053">
                <a:moveTo>
                  <a:pt x="0" y="0"/>
                </a:moveTo>
                <a:lnTo>
                  <a:pt x="4268818" y="0"/>
                </a:lnTo>
                <a:lnTo>
                  <a:pt x="4268818" y="4772053"/>
                </a:lnTo>
                <a:lnTo>
                  <a:pt x="0" y="47720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DF6F6"/>
        </a:solidFill>
        <a:effectLst/>
      </p:bgPr>
    </p:bg>
    <p:spTree>
      <p:nvGrpSpPr>
        <p:cNvPr id="1" name=""/>
        <p:cNvGrpSpPr/>
        <p:nvPr/>
      </p:nvGrpSpPr>
      <p:grpSpPr>
        <a:xfrm>
          <a:off x="0" y="0"/>
          <a:ext cx="0" cy="0"/>
          <a:chOff x="0" y="0"/>
          <a:chExt cx="0" cy="0"/>
        </a:xfrm>
      </p:grpSpPr>
      <p:sp>
        <p:nvSpPr>
          <p:cNvPr id="2" name="AutoShape 2"/>
          <p:cNvSpPr/>
          <p:nvPr/>
        </p:nvSpPr>
        <p:spPr>
          <a:xfrm rot="-5400000">
            <a:off x="1792016" y="5146282"/>
            <a:ext cx="10257527" cy="0"/>
          </a:xfrm>
          <a:prstGeom prst="line">
            <a:avLst/>
          </a:prstGeom>
          <a:ln w="9525" cap="rnd">
            <a:solidFill>
              <a:srgbClr val="000000">
                <a:alpha val="29804"/>
              </a:srgbClr>
            </a:solidFill>
            <a:prstDash val="solid"/>
            <a:headEnd type="none" w="sm" len="sm"/>
            <a:tailEnd type="none" w="sm" len="sm"/>
          </a:ln>
        </p:spPr>
      </p:sp>
      <p:sp>
        <p:nvSpPr>
          <p:cNvPr id="3" name="TextBox 3"/>
          <p:cNvSpPr txBox="1"/>
          <p:nvPr/>
        </p:nvSpPr>
        <p:spPr>
          <a:xfrm>
            <a:off x="1028700" y="809625"/>
            <a:ext cx="5059131" cy="2505075"/>
          </a:xfrm>
          <a:prstGeom prst="rect">
            <a:avLst/>
          </a:prstGeom>
        </p:spPr>
        <p:txBody>
          <a:bodyPr lIns="0" tIns="0" rIns="0" bIns="0" rtlCol="0" anchor="t">
            <a:spAutoFit/>
          </a:bodyPr>
          <a:lstStyle/>
          <a:p>
            <a:pPr algn="l">
              <a:lnSpc>
                <a:spcPts val="9000"/>
              </a:lnSpc>
            </a:pPr>
            <a:r>
              <a:rPr lang="en-US" sz="7500">
                <a:solidFill>
                  <a:srgbClr val="F24E4B"/>
                </a:solidFill>
                <a:latin typeface="Agrandir Black"/>
                <a:ea typeface="Agrandir Black"/>
                <a:cs typeface="Agrandir Black"/>
                <a:sym typeface="Agrandir Black"/>
              </a:rPr>
              <a:t>Resource </a:t>
            </a:r>
          </a:p>
          <a:p>
            <a:pPr algn="l">
              <a:lnSpc>
                <a:spcPts val="9000"/>
              </a:lnSpc>
            </a:pPr>
            <a:r>
              <a:rPr lang="en-US" sz="7500">
                <a:solidFill>
                  <a:srgbClr val="F24E4B"/>
                </a:solidFill>
                <a:latin typeface="Agrandir Black"/>
                <a:ea typeface="Agrandir Black"/>
                <a:cs typeface="Agrandir Black"/>
                <a:sym typeface="Agrandir Black"/>
              </a:rPr>
              <a:t>Page</a:t>
            </a:r>
          </a:p>
        </p:txBody>
      </p:sp>
      <p:sp>
        <p:nvSpPr>
          <p:cNvPr id="4" name="TextBox 4"/>
          <p:cNvSpPr txBox="1"/>
          <p:nvPr/>
        </p:nvSpPr>
        <p:spPr>
          <a:xfrm>
            <a:off x="1028700" y="6907530"/>
            <a:ext cx="5059131" cy="2350770"/>
          </a:xfrm>
          <a:prstGeom prst="rect">
            <a:avLst/>
          </a:prstGeom>
        </p:spPr>
        <p:txBody>
          <a:bodyPr lIns="0" tIns="0" rIns="0" bIns="0" rtlCol="0" anchor="t">
            <a:spAutoFit/>
          </a:bodyPr>
          <a:lstStyle/>
          <a:p>
            <a:pPr algn="l">
              <a:lnSpc>
                <a:spcPts val="3120"/>
              </a:lnSpc>
            </a:pPr>
            <a:r>
              <a:rPr lang="en-US" sz="2400">
                <a:solidFill>
                  <a:srgbClr val="000000"/>
                </a:solidFill>
                <a:latin typeface="Kollektif"/>
                <a:ea typeface="Kollektif"/>
                <a:cs typeface="Kollektif"/>
                <a:sym typeface="Kollektif"/>
              </a:rPr>
              <a:t>Use these design resources in your Canva Presentation. </a:t>
            </a:r>
          </a:p>
          <a:p>
            <a:pPr algn="l">
              <a:lnSpc>
                <a:spcPts val="3120"/>
              </a:lnSpc>
            </a:pPr>
            <a:r>
              <a:rPr lang="en-US" sz="2400">
                <a:solidFill>
                  <a:srgbClr val="000000"/>
                </a:solidFill>
                <a:latin typeface="Kollektif"/>
                <a:ea typeface="Kollektif"/>
                <a:cs typeface="Kollektif"/>
                <a:sym typeface="Kollektif"/>
              </a:rPr>
              <a:t>Happy designing! </a:t>
            </a:r>
          </a:p>
          <a:p>
            <a:pPr algn="l">
              <a:lnSpc>
                <a:spcPts val="3120"/>
              </a:lnSpc>
            </a:pPr>
            <a:endParaRPr lang="en-US" sz="2400">
              <a:solidFill>
                <a:srgbClr val="000000"/>
              </a:solidFill>
              <a:latin typeface="Kollektif"/>
              <a:ea typeface="Kollektif"/>
              <a:cs typeface="Kollektif"/>
              <a:sym typeface="Kollektif"/>
            </a:endParaRPr>
          </a:p>
          <a:p>
            <a:pPr algn="l">
              <a:lnSpc>
                <a:spcPts val="3120"/>
              </a:lnSpc>
            </a:pPr>
            <a:r>
              <a:rPr lang="en-US" sz="2400">
                <a:solidFill>
                  <a:srgbClr val="000000"/>
                </a:solidFill>
                <a:latin typeface="Kollektif"/>
                <a:ea typeface="Kollektif"/>
                <a:cs typeface="Kollektif"/>
                <a:sym typeface="Kollektif"/>
              </a:rPr>
              <a:t>Don't forget to delete this page before presenting. </a:t>
            </a:r>
          </a:p>
        </p:txBody>
      </p:sp>
      <p:sp>
        <p:nvSpPr>
          <p:cNvPr id="5" name="Freeform 5"/>
          <p:cNvSpPr/>
          <p:nvPr/>
        </p:nvSpPr>
        <p:spPr>
          <a:xfrm flipH="1">
            <a:off x="7153798" y="851874"/>
            <a:ext cx="1386430" cy="1447969"/>
          </a:xfrm>
          <a:custGeom>
            <a:avLst/>
            <a:gdLst/>
            <a:ahLst/>
            <a:cxnLst/>
            <a:rect l="l" t="t" r="r" b="b"/>
            <a:pathLst>
              <a:path w="1386430" h="1447969">
                <a:moveTo>
                  <a:pt x="1386431" y="0"/>
                </a:moveTo>
                <a:lnTo>
                  <a:pt x="0" y="0"/>
                </a:lnTo>
                <a:lnTo>
                  <a:pt x="0" y="1447969"/>
                </a:lnTo>
                <a:lnTo>
                  <a:pt x="1386431" y="1447969"/>
                </a:lnTo>
                <a:lnTo>
                  <a:pt x="1386431" y="0"/>
                </a:lnTo>
                <a:close/>
              </a:path>
            </a:pathLst>
          </a:custGeom>
          <a:blipFill>
            <a:blip r:embed="rId2"/>
            <a:stretch>
              <a:fillRect/>
            </a:stretch>
          </a:blipFill>
        </p:spPr>
      </p:sp>
      <p:sp>
        <p:nvSpPr>
          <p:cNvPr id="6" name="Freeform 6"/>
          <p:cNvSpPr/>
          <p:nvPr/>
        </p:nvSpPr>
        <p:spPr>
          <a:xfrm>
            <a:off x="8876504" y="1060713"/>
            <a:ext cx="1395948" cy="1030291"/>
          </a:xfrm>
          <a:custGeom>
            <a:avLst/>
            <a:gdLst/>
            <a:ahLst/>
            <a:cxnLst/>
            <a:rect l="l" t="t" r="r" b="b"/>
            <a:pathLst>
              <a:path w="1395948" h="1030291">
                <a:moveTo>
                  <a:pt x="0" y="0"/>
                </a:moveTo>
                <a:lnTo>
                  <a:pt x="1395948" y="0"/>
                </a:lnTo>
                <a:lnTo>
                  <a:pt x="1395948" y="1030292"/>
                </a:lnTo>
                <a:lnTo>
                  <a:pt x="0" y="10302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0608728" y="951361"/>
            <a:ext cx="1765932" cy="1248995"/>
          </a:xfrm>
          <a:custGeom>
            <a:avLst/>
            <a:gdLst/>
            <a:ahLst/>
            <a:cxnLst/>
            <a:rect l="l" t="t" r="r" b="b"/>
            <a:pathLst>
              <a:path w="1765932" h="1248995">
                <a:moveTo>
                  <a:pt x="0" y="0"/>
                </a:moveTo>
                <a:lnTo>
                  <a:pt x="1765931" y="0"/>
                </a:lnTo>
                <a:lnTo>
                  <a:pt x="1765931" y="1248996"/>
                </a:lnTo>
                <a:lnTo>
                  <a:pt x="0" y="12489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2710935" y="983108"/>
            <a:ext cx="2258099" cy="1185502"/>
          </a:xfrm>
          <a:custGeom>
            <a:avLst/>
            <a:gdLst/>
            <a:ahLst/>
            <a:cxnLst/>
            <a:rect l="l" t="t" r="r" b="b"/>
            <a:pathLst>
              <a:path w="2258099" h="1185502">
                <a:moveTo>
                  <a:pt x="0" y="0"/>
                </a:moveTo>
                <a:lnTo>
                  <a:pt x="2258099" y="0"/>
                </a:lnTo>
                <a:lnTo>
                  <a:pt x="2258099" y="1185502"/>
                </a:lnTo>
                <a:lnTo>
                  <a:pt x="0" y="1185502"/>
                </a:lnTo>
                <a:lnTo>
                  <a:pt x="0" y="0"/>
                </a:lnTo>
                <a:close/>
              </a:path>
            </a:pathLst>
          </a:custGeom>
          <a:blipFill>
            <a:blip r:embed="rId7"/>
            <a:stretch>
              <a:fillRect/>
            </a:stretch>
          </a:blipFill>
        </p:spPr>
      </p:sp>
      <p:sp>
        <p:nvSpPr>
          <p:cNvPr id="9" name="Freeform 9"/>
          <p:cNvSpPr/>
          <p:nvPr/>
        </p:nvSpPr>
        <p:spPr>
          <a:xfrm>
            <a:off x="15305309" y="826063"/>
            <a:ext cx="1509766" cy="1499592"/>
          </a:xfrm>
          <a:custGeom>
            <a:avLst/>
            <a:gdLst/>
            <a:ahLst/>
            <a:cxnLst/>
            <a:rect l="l" t="t" r="r" b="b"/>
            <a:pathLst>
              <a:path w="1509766" h="1499592">
                <a:moveTo>
                  <a:pt x="0" y="0"/>
                </a:moveTo>
                <a:lnTo>
                  <a:pt x="1509766" y="0"/>
                </a:lnTo>
                <a:lnTo>
                  <a:pt x="1509766" y="1499592"/>
                </a:lnTo>
                <a:lnTo>
                  <a:pt x="0" y="149959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7153798" y="3013940"/>
            <a:ext cx="1341327" cy="1226462"/>
          </a:xfrm>
          <a:custGeom>
            <a:avLst/>
            <a:gdLst/>
            <a:ahLst/>
            <a:cxnLst/>
            <a:rect l="l" t="t" r="r" b="b"/>
            <a:pathLst>
              <a:path w="1341327" h="1226462">
                <a:moveTo>
                  <a:pt x="0" y="0"/>
                </a:moveTo>
                <a:lnTo>
                  <a:pt x="1341328" y="0"/>
                </a:lnTo>
                <a:lnTo>
                  <a:pt x="1341328" y="1226462"/>
                </a:lnTo>
                <a:lnTo>
                  <a:pt x="0" y="122646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8982753" y="2947624"/>
            <a:ext cx="1368314" cy="1359094"/>
          </a:xfrm>
          <a:custGeom>
            <a:avLst/>
            <a:gdLst/>
            <a:ahLst/>
            <a:cxnLst/>
            <a:rect l="l" t="t" r="r" b="b"/>
            <a:pathLst>
              <a:path w="1368314" h="1359094">
                <a:moveTo>
                  <a:pt x="0" y="0"/>
                </a:moveTo>
                <a:lnTo>
                  <a:pt x="1368314" y="0"/>
                </a:lnTo>
                <a:lnTo>
                  <a:pt x="1368314" y="1359094"/>
                </a:lnTo>
                <a:lnTo>
                  <a:pt x="0" y="135909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a:off x="10838695" y="2934244"/>
            <a:ext cx="1278500" cy="1385855"/>
          </a:xfrm>
          <a:custGeom>
            <a:avLst/>
            <a:gdLst/>
            <a:ahLst/>
            <a:cxnLst/>
            <a:rect l="l" t="t" r="r" b="b"/>
            <a:pathLst>
              <a:path w="1278500" h="1385855">
                <a:moveTo>
                  <a:pt x="0" y="0"/>
                </a:moveTo>
                <a:lnTo>
                  <a:pt x="1278500" y="0"/>
                </a:lnTo>
                <a:lnTo>
                  <a:pt x="1278500" y="1385855"/>
                </a:lnTo>
                <a:lnTo>
                  <a:pt x="0" y="138585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Freeform 13"/>
          <p:cNvSpPr/>
          <p:nvPr/>
        </p:nvSpPr>
        <p:spPr>
          <a:xfrm>
            <a:off x="12604823" y="3190171"/>
            <a:ext cx="1734986" cy="873999"/>
          </a:xfrm>
          <a:custGeom>
            <a:avLst/>
            <a:gdLst/>
            <a:ahLst/>
            <a:cxnLst/>
            <a:rect l="l" t="t" r="r" b="b"/>
            <a:pathLst>
              <a:path w="1734986" h="873999">
                <a:moveTo>
                  <a:pt x="0" y="0"/>
                </a:moveTo>
                <a:lnTo>
                  <a:pt x="1734986" y="0"/>
                </a:lnTo>
                <a:lnTo>
                  <a:pt x="1734986" y="874000"/>
                </a:lnTo>
                <a:lnTo>
                  <a:pt x="0" y="874000"/>
                </a:lnTo>
                <a:lnTo>
                  <a:pt x="0" y="0"/>
                </a:lnTo>
                <a:close/>
              </a:path>
            </a:pathLst>
          </a:custGeom>
          <a:blipFill>
            <a:blip r:embed="rId16"/>
            <a:stretch>
              <a:fillRect/>
            </a:stretch>
          </a:blipFill>
        </p:spPr>
      </p:sp>
      <p:sp>
        <p:nvSpPr>
          <p:cNvPr id="14" name="Freeform 14"/>
          <p:cNvSpPr/>
          <p:nvPr/>
        </p:nvSpPr>
        <p:spPr>
          <a:xfrm rot="-10800000">
            <a:off x="7153798" y="4812549"/>
            <a:ext cx="1371333" cy="1196800"/>
          </a:xfrm>
          <a:custGeom>
            <a:avLst/>
            <a:gdLst/>
            <a:ahLst/>
            <a:cxnLst/>
            <a:rect l="l" t="t" r="r" b="b"/>
            <a:pathLst>
              <a:path w="1371333" h="1196800">
                <a:moveTo>
                  <a:pt x="0" y="0"/>
                </a:moveTo>
                <a:lnTo>
                  <a:pt x="1371333" y="0"/>
                </a:lnTo>
                <a:lnTo>
                  <a:pt x="1371333" y="1196799"/>
                </a:lnTo>
                <a:lnTo>
                  <a:pt x="0" y="119679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pic>
        <p:nvPicPr>
          <p:cNvPr id="15" name="Picture 15"/>
          <p:cNvPicPr>
            <a:picLocks noChangeAspect="1"/>
          </p:cNvPicPr>
          <p:nvPr/>
        </p:nvPicPr>
        <p:blipFill>
          <a:blip r:embed="rId19"/>
          <a:srcRect/>
          <a:stretch>
            <a:fillRect/>
          </a:stretch>
        </p:blipFill>
        <p:spPr>
          <a:xfrm>
            <a:off x="14827437" y="2840316"/>
            <a:ext cx="1534368" cy="1573711"/>
          </a:xfrm>
          <a:prstGeom prst="rect">
            <a:avLst/>
          </a:prstGeom>
        </p:spPr>
      </p:pic>
      <p:sp>
        <p:nvSpPr>
          <p:cNvPr id="16" name="Freeform 16"/>
          <p:cNvSpPr/>
          <p:nvPr/>
        </p:nvSpPr>
        <p:spPr>
          <a:xfrm>
            <a:off x="9047796" y="4856702"/>
            <a:ext cx="1639177" cy="1108494"/>
          </a:xfrm>
          <a:custGeom>
            <a:avLst/>
            <a:gdLst/>
            <a:ahLst/>
            <a:cxnLst/>
            <a:rect l="l" t="t" r="r" b="b"/>
            <a:pathLst>
              <a:path w="1639177" h="1108494">
                <a:moveTo>
                  <a:pt x="0" y="0"/>
                </a:moveTo>
                <a:lnTo>
                  <a:pt x="1639177" y="0"/>
                </a:lnTo>
                <a:lnTo>
                  <a:pt x="1639177" y="1108493"/>
                </a:lnTo>
                <a:lnTo>
                  <a:pt x="0" y="1108493"/>
                </a:lnTo>
                <a:lnTo>
                  <a:pt x="0" y="0"/>
                </a:lnTo>
                <a:close/>
              </a:path>
            </a:pathLst>
          </a:custGeom>
          <a:blipFill>
            <a:blip r:embed="rId20"/>
            <a:stretch>
              <a:fillRect/>
            </a:stretch>
          </a:blipFill>
        </p:spPr>
      </p:sp>
      <p:sp>
        <p:nvSpPr>
          <p:cNvPr id="17" name="Freeform 17"/>
          <p:cNvSpPr/>
          <p:nvPr/>
        </p:nvSpPr>
        <p:spPr>
          <a:xfrm>
            <a:off x="11209638" y="4669902"/>
            <a:ext cx="1325800" cy="1482093"/>
          </a:xfrm>
          <a:custGeom>
            <a:avLst/>
            <a:gdLst/>
            <a:ahLst/>
            <a:cxnLst/>
            <a:rect l="l" t="t" r="r" b="b"/>
            <a:pathLst>
              <a:path w="1325800" h="1482093">
                <a:moveTo>
                  <a:pt x="0" y="0"/>
                </a:moveTo>
                <a:lnTo>
                  <a:pt x="1325800" y="0"/>
                </a:lnTo>
                <a:lnTo>
                  <a:pt x="1325800" y="1482093"/>
                </a:lnTo>
                <a:lnTo>
                  <a:pt x="0" y="1482093"/>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18" name="Freeform 18"/>
          <p:cNvSpPr/>
          <p:nvPr/>
        </p:nvSpPr>
        <p:spPr>
          <a:xfrm>
            <a:off x="13058103" y="4565464"/>
            <a:ext cx="1038706" cy="1690969"/>
          </a:xfrm>
          <a:custGeom>
            <a:avLst/>
            <a:gdLst/>
            <a:ahLst/>
            <a:cxnLst/>
            <a:rect l="l" t="t" r="r" b="b"/>
            <a:pathLst>
              <a:path w="1038706" h="1690969">
                <a:moveTo>
                  <a:pt x="0" y="0"/>
                </a:moveTo>
                <a:lnTo>
                  <a:pt x="1038706" y="0"/>
                </a:lnTo>
                <a:lnTo>
                  <a:pt x="1038706" y="1690969"/>
                </a:lnTo>
                <a:lnTo>
                  <a:pt x="0" y="1690969"/>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19" name="Freeform 19"/>
          <p:cNvSpPr/>
          <p:nvPr/>
        </p:nvSpPr>
        <p:spPr>
          <a:xfrm>
            <a:off x="14619473" y="4609448"/>
            <a:ext cx="1422577" cy="1603002"/>
          </a:xfrm>
          <a:custGeom>
            <a:avLst/>
            <a:gdLst/>
            <a:ahLst/>
            <a:cxnLst/>
            <a:rect l="l" t="t" r="r" b="b"/>
            <a:pathLst>
              <a:path w="1422577" h="1603002">
                <a:moveTo>
                  <a:pt x="0" y="0"/>
                </a:moveTo>
                <a:lnTo>
                  <a:pt x="1422577" y="0"/>
                </a:lnTo>
                <a:lnTo>
                  <a:pt x="1422577" y="1603001"/>
                </a:lnTo>
                <a:lnTo>
                  <a:pt x="0" y="1603001"/>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20" name="Freeform 20"/>
          <p:cNvSpPr/>
          <p:nvPr/>
        </p:nvSpPr>
        <p:spPr>
          <a:xfrm>
            <a:off x="7153798" y="6575195"/>
            <a:ext cx="1081074" cy="1489521"/>
          </a:xfrm>
          <a:custGeom>
            <a:avLst/>
            <a:gdLst/>
            <a:ahLst/>
            <a:cxnLst/>
            <a:rect l="l" t="t" r="r" b="b"/>
            <a:pathLst>
              <a:path w="1081074" h="1489521">
                <a:moveTo>
                  <a:pt x="0" y="0"/>
                </a:moveTo>
                <a:lnTo>
                  <a:pt x="1081074" y="0"/>
                </a:lnTo>
                <a:lnTo>
                  <a:pt x="1081074" y="1489521"/>
                </a:lnTo>
                <a:lnTo>
                  <a:pt x="0" y="1489521"/>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21" name="Freeform 21"/>
          <p:cNvSpPr/>
          <p:nvPr/>
        </p:nvSpPr>
        <p:spPr>
          <a:xfrm>
            <a:off x="8853222" y="6522645"/>
            <a:ext cx="1507642" cy="1594621"/>
          </a:xfrm>
          <a:custGeom>
            <a:avLst/>
            <a:gdLst/>
            <a:ahLst/>
            <a:cxnLst/>
            <a:rect l="l" t="t" r="r" b="b"/>
            <a:pathLst>
              <a:path w="1507642" h="1594621">
                <a:moveTo>
                  <a:pt x="0" y="0"/>
                </a:moveTo>
                <a:lnTo>
                  <a:pt x="1507641" y="0"/>
                </a:lnTo>
                <a:lnTo>
                  <a:pt x="1507641" y="1594621"/>
                </a:lnTo>
                <a:lnTo>
                  <a:pt x="0" y="1594621"/>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22" name="Freeform 22"/>
          <p:cNvSpPr/>
          <p:nvPr/>
        </p:nvSpPr>
        <p:spPr>
          <a:xfrm>
            <a:off x="10979213" y="6555304"/>
            <a:ext cx="1607496" cy="1529303"/>
          </a:xfrm>
          <a:custGeom>
            <a:avLst/>
            <a:gdLst/>
            <a:ahLst/>
            <a:cxnLst/>
            <a:rect l="l" t="t" r="r" b="b"/>
            <a:pathLst>
              <a:path w="1607496" h="1529303">
                <a:moveTo>
                  <a:pt x="0" y="0"/>
                </a:moveTo>
                <a:lnTo>
                  <a:pt x="1607496" y="0"/>
                </a:lnTo>
                <a:lnTo>
                  <a:pt x="1607496" y="1529303"/>
                </a:lnTo>
                <a:lnTo>
                  <a:pt x="0" y="1529303"/>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grpSp>
        <p:nvGrpSpPr>
          <p:cNvPr id="23" name="Group 23"/>
          <p:cNvGrpSpPr/>
          <p:nvPr/>
        </p:nvGrpSpPr>
        <p:grpSpPr>
          <a:xfrm rot="-10800000">
            <a:off x="13205058" y="6541503"/>
            <a:ext cx="785017" cy="1556904"/>
            <a:chOff x="0" y="0"/>
            <a:chExt cx="812800" cy="1612006"/>
          </a:xfrm>
        </p:grpSpPr>
        <p:sp>
          <p:nvSpPr>
            <p:cNvPr id="24" name="Freeform 24"/>
            <p:cNvSpPr/>
            <p:nvPr/>
          </p:nvSpPr>
          <p:spPr>
            <a:xfrm>
              <a:off x="0" y="0"/>
              <a:ext cx="812800" cy="1612006"/>
            </a:xfrm>
            <a:custGeom>
              <a:avLst/>
              <a:gdLst/>
              <a:ahLst/>
              <a:cxnLst/>
              <a:rect l="l" t="t" r="r" b="b"/>
              <a:pathLst>
                <a:path w="812800" h="1612006">
                  <a:moveTo>
                    <a:pt x="406400" y="1612006"/>
                  </a:moveTo>
                  <a:lnTo>
                    <a:pt x="812800" y="0"/>
                  </a:lnTo>
                  <a:lnTo>
                    <a:pt x="0" y="0"/>
                  </a:lnTo>
                  <a:lnTo>
                    <a:pt x="406400" y="1612006"/>
                  </a:lnTo>
                  <a:close/>
                </a:path>
              </a:pathLst>
            </a:custGeom>
            <a:solidFill>
              <a:srgbClr val="EFE88A"/>
            </a:solidFill>
          </p:spPr>
        </p:sp>
        <p:sp>
          <p:nvSpPr>
            <p:cNvPr id="25" name="TextBox 25"/>
            <p:cNvSpPr txBox="1"/>
            <p:nvPr/>
          </p:nvSpPr>
          <p:spPr>
            <a:xfrm>
              <a:off x="127000" y="57993"/>
              <a:ext cx="558800" cy="805581"/>
            </a:xfrm>
            <a:prstGeom prst="rect">
              <a:avLst/>
            </a:prstGeom>
          </p:spPr>
          <p:txBody>
            <a:bodyPr lIns="50800" tIns="50800" rIns="50800" bIns="50800" rtlCol="0" anchor="ctr"/>
            <a:lstStyle/>
            <a:p>
              <a:pPr algn="ctr">
                <a:lnSpc>
                  <a:spcPts val="3359"/>
                </a:lnSpc>
              </a:pPr>
              <a:endParaRPr/>
            </a:p>
          </p:txBody>
        </p:sp>
      </p:grpSp>
      <p:sp>
        <p:nvSpPr>
          <p:cNvPr id="26" name="Freeform 26"/>
          <p:cNvSpPr/>
          <p:nvPr/>
        </p:nvSpPr>
        <p:spPr>
          <a:xfrm>
            <a:off x="14608425" y="6646005"/>
            <a:ext cx="1291533" cy="1347900"/>
          </a:xfrm>
          <a:custGeom>
            <a:avLst/>
            <a:gdLst/>
            <a:ahLst/>
            <a:cxnLst/>
            <a:rect l="l" t="t" r="r" b="b"/>
            <a:pathLst>
              <a:path w="1291533" h="1347900">
                <a:moveTo>
                  <a:pt x="0" y="0"/>
                </a:moveTo>
                <a:lnTo>
                  <a:pt x="1291533" y="0"/>
                </a:lnTo>
                <a:lnTo>
                  <a:pt x="1291533" y="1347900"/>
                </a:lnTo>
                <a:lnTo>
                  <a:pt x="0" y="1347900"/>
                </a:lnTo>
                <a:lnTo>
                  <a:pt x="0" y="0"/>
                </a:lnTo>
                <a:close/>
              </a:path>
            </a:pathLst>
          </a:custGeom>
          <a:blipFill>
            <a:blip r:embed="rId33">
              <a:extLst>
                <a:ext uri="{96DAC541-7B7A-43D3-8B79-37D633B846F1}">
                  <asvg:svgBlip xmlns:asvg="http://schemas.microsoft.com/office/drawing/2016/SVG/main" r:embed="rId34"/>
                </a:ext>
              </a:extLst>
            </a:blip>
            <a:stretch>
              <a:fillRect/>
            </a:stretch>
          </a:blipFill>
        </p:spPr>
      </p:sp>
      <p:sp>
        <p:nvSpPr>
          <p:cNvPr id="27" name="Freeform 27"/>
          <p:cNvSpPr/>
          <p:nvPr/>
        </p:nvSpPr>
        <p:spPr>
          <a:xfrm>
            <a:off x="16518308" y="6703026"/>
            <a:ext cx="1266086" cy="1233858"/>
          </a:xfrm>
          <a:custGeom>
            <a:avLst/>
            <a:gdLst/>
            <a:ahLst/>
            <a:cxnLst/>
            <a:rect l="l" t="t" r="r" b="b"/>
            <a:pathLst>
              <a:path w="1266086" h="1233858">
                <a:moveTo>
                  <a:pt x="0" y="0"/>
                </a:moveTo>
                <a:lnTo>
                  <a:pt x="1266086" y="0"/>
                </a:lnTo>
                <a:lnTo>
                  <a:pt x="1266086" y="1233858"/>
                </a:lnTo>
                <a:lnTo>
                  <a:pt x="0" y="1233858"/>
                </a:lnTo>
                <a:lnTo>
                  <a:pt x="0" y="0"/>
                </a:lnTo>
                <a:close/>
              </a:path>
            </a:pathLst>
          </a:custGeom>
          <a:blipFill>
            <a:blip r:embed="rId35">
              <a:extLst>
                <a:ext uri="{96DAC541-7B7A-43D3-8B79-37D633B846F1}">
                  <asvg:svgBlip xmlns:asvg="http://schemas.microsoft.com/office/drawing/2016/SVG/main" r:embed="rId36"/>
                </a:ext>
              </a:extLst>
            </a:blip>
            <a:stretch>
              <a:fillRect/>
            </a:stretch>
          </a:blipFill>
        </p:spPr>
      </p:sp>
      <p:sp>
        <p:nvSpPr>
          <p:cNvPr id="28" name="Freeform 28"/>
          <p:cNvSpPr/>
          <p:nvPr/>
        </p:nvSpPr>
        <p:spPr>
          <a:xfrm>
            <a:off x="7153798" y="8741584"/>
            <a:ext cx="1592926" cy="593727"/>
          </a:xfrm>
          <a:custGeom>
            <a:avLst/>
            <a:gdLst/>
            <a:ahLst/>
            <a:cxnLst/>
            <a:rect l="l" t="t" r="r" b="b"/>
            <a:pathLst>
              <a:path w="1592926" h="593727">
                <a:moveTo>
                  <a:pt x="0" y="0"/>
                </a:moveTo>
                <a:lnTo>
                  <a:pt x="1592926" y="0"/>
                </a:lnTo>
                <a:lnTo>
                  <a:pt x="1592926" y="593726"/>
                </a:lnTo>
                <a:lnTo>
                  <a:pt x="0" y="593726"/>
                </a:lnTo>
                <a:lnTo>
                  <a:pt x="0" y="0"/>
                </a:lnTo>
                <a:close/>
              </a:path>
            </a:pathLst>
          </a:custGeom>
          <a:blipFill>
            <a:blip r:embed="rId37">
              <a:extLst>
                <a:ext uri="{96DAC541-7B7A-43D3-8B79-37D633B846F1}">
                  <asvg:svgBlip xmlns:asvg="http://schemas.microsoft.com/office/drawing/2016/SVG/main" r:embed="rId38"/>
                </a:ext>
              </a:extLst>
            </a:blip>
            <a:stretch>
              <a:fillRect/>
            </a:stretch>
          </a:blipFill>
        </p:spPr>
      </p:sp>
      <p:sp>
        <p:nvSpPr>
          <p:cNvPr id="29" name="Freeform 29"/>
          <p:cNvSpPr/>
          <p:nvPr/>
        </p:nvSpPr>
        <p:spPr>
          <a:xfrm rot="-10800000">
            <a:off x="9237084" y="8404099"/>
            <a:ext cx="913461" cy="1268696"/>
          </a:xfrm>
          <a:custGeom>
            <a:avLst/>
            <a:gdLst/>
            <a:ahLst/>
            <a:cxnLst/>
            <a:rect l="l" t="t" r="r" b="b"/>
            <a:pathLst>
              <a:path w="913461" h="1268696">
                <a:moveTo>
                  <a:pt x="0" y="0"/>
                </a:moveTo>
                <a:lnTo>
                  <a:pt x="913461" y="0"/>
                </a:lnTo>
                <a:lnTo>
                  <a:pt x="913461" y="1268696"/>
                </a:lnTo>
                <a:lnTo>
                  <a:pt x="0" y="1268696"/>
                </a:lnTo>
                <a:lnTo>
                  <a:pt x="0" y="0"/>
                </a:lnTo>
                <a:close/>
              </a:path>
            </a:pathLst>
          </a:custGeom>
          <a:blipFill>
            <a:blip r:embed="rId39">
              <a:extLst>
                <a:ext uri="{96DAC541-7B7A-43D3-8B79-37D633B846F1}">
                  <asvg:svgBlip xmlns:asvg="http://schemas.microsoft.com/office/drawing/2016/SVG/main" r:embed="rId40"/>
                </a:ext>
              </a:extLst>
            </a:blip>
            <a:stretch>
              <a:fillRect/>
            </a:stretch>
          </a:blipFill>
        </p:spPr>
      </p:sp>
      <p:sp>
        <p:nvSpPr>
          <p:cNvPr id="30" name="Freeform 30"/>
          <p:cNvSpPr/>
          <p:nvPr/>
        </p:nvSpPr>
        <p:spPr>
          <a:xfrm>
            <a:off x="12160944" y="8525882"/>
            <a:ext cx="1275614" cy="1025130"/>
          </a:xfrm>
          <a:custGeom>
            <a:avLst/>
            <a:gdLst/>
            <a:ahLst/>
            <a:cxnLst/>
            <a:rect l="l" t="t" r="r" b="b"/>
            <a:pathLst>
              <a:path w="1275614" h="1025130">
                <a:moveTo>
                  <a:pt x="0" y="0"/>
                </a:moveTo>
                <a:lnTo>
                  <a:pt x="1275614" y="0"/>
                </a:lnTo>
                <a:lnTo>
                  <a:pt x="1275614" y="1025130"/>
                </a:lnTo>
                <a:lnTo>
                  <a:pt x="0" y="1025130"/>
                </a:lnTo>
                <a:lnTo>
                  <a:pt x="0" y="0"/>
                </a:lnTo>
                <a:close/>
              </a:path>
            </a:pathLst>
          </a:custGeom>
          <a:blipFill>
            <a:blip r:embed="rId41">
              <a:extLst>
                <a:ext uri="{96DAC541-7B7A-43D3-8B79-37D633B846F1}">
                  <asvg:svgBlip xmlns:asvg="http://schemas.microsoft.com/office/drawing/2016/SVG/main" r:embed="rId42"/>
                </a:ext>
              </a:extLst>
            </a:blip>
            <a:stretch>
              <a:fillRect/>
            </a:stretch>
          </a:blipFill>
        </p:spPr>
      </p:sp>
      <p:sp>
        <p:nvSpPr>
          <p:cNvPr id="31" name="Freeform 31"/>
          <p:cNvSpPr/>
          <p:nvPr/>
        </p:nvSpPr>
        <p:spPr>
          <a:xfrm>
            <a:off x="10640906" y="8453403"/>
            <a:ext cx="1029678" cy="1170088"/>
          </a:xfrm>
          <a:custGeom>
            <a:avLst/>
            <a:gdLst/>
            <a:ahLst/>
            <a:cxnLst/>
            <a:rect l="l" t="t" r="r" b="b"/>
            <a:pathLst>
              <a:path w="1029678" h="1170088">
                <a:moveTo>
                  <a:pt x="0" y="0"/>
                </a:moveTo>
                <a:lnTo>
                  <a:pt x="1029678" y="0"/>
                </a:lnTo>
                <a:lnTo>
                  <a:pt x="1029678" y="1170088"/>
                </a:lnTo>
                <a:lnTo>
                  <a:pt x="0" y="1170088"/>
                </a:lnTo>
                <a:lnTo>
                  <a:pt x="0" y="0"/>
                </a:lnTo>
                <a:close/>
              </a:path>
            </a:pathLst>
          </a:custGeom>
          <a:blipFill>
            <a:blip r:embed="rId43">
              <a:extLst>
                <a:ext uri="{96DAC541-7B7A-43D3-8B79-37D633B846F1}">
                  <asvg:svgBlip xmlns:asvg="http://schemas.microsoft.com/office/drawing/2016/SVG/main" r:embed="rId44"/>
                </a:ext>
              </a:extLst>
            </a:blip>
            <a:stretch>
              <a:fillRect/>
            </a:stretch>
          </a:blipFill>
        </p:spPr>
      </p:sp>
      <p:sp>
        <p:nvSpPr>
          <p:cNvPr id="32" name="Freeform 32"/>
          <p:cNvSpPr/>
          <p:nvPr/>
        </p:nvSpPr>
        <p:spPr>
          <a:xfrm>
            <a:off x="13926918" y="8429709"/>
            <a:ext cx="508296" cy="1217476"/>
          </a:xfrm>
          <a:custGeom>
            <a:avLst/>
            <a:gdLst/>
            <a:ahLst/>
            <a:cxnLst/>
            <a:rect l="l" t="t" r="r" b="b"/>
            <a:pathLst>
              <a:path w="508296" h="1217476">
                <a:moveTo>
                  <a:pt x="0" y="0"/>
                </a:moveTo>
                <a:lnTo>
                  <a:pt x="508297" y="0"/>
                </a:lnTo>
                <a:lnTo>
                  <a:pt x="508297" y="1217476"/>
                </a:lnTo>
                <a:lnTo>
                  <a:pt x="0" y="1217476"/>
                </a:lnTo>
                <a:lnTo>
                  <a:pt x="0" y="0"/>
                </a:lnTo>
                <a:close/>
              </a:path>
            </a:pathLst>
          </a:custGeom>
          <a:blipFill>
            <a:blip r:embed="rId45"/>
            <a:stretch>
              <a:fillRect/>
            </a:stretch>
          </a:blipFill>
        </p:spPr>
      </p:sp>
      <p:sp>
        <p:nvSpPr>
          <p:cNvPr id="33" name="Freeform 33"/>
          <p:cNvSpPr/>
          <p:nvPr/>
        </p:nvSpPr>
        <p:spPr>
          <a:xfrm>
            <a:off x="14925575" y="8576682"/>
            <a:ext cx="1251296" cy="923530"/>
          </a:xfrm>
          <a:custGeom>
            <a:avLst/>
            <a:gdLst/>
            <a:ahLst/>
            <a:cxnLst/>
            <a:rect l="l" t="t" r="r" b="b"/>
            <a:pathLst>
              <a:path w="1251296" h="923530">
                <a:moveTo>
                  <a:pt x="0" y="0"/>
                </a:moveTo>
                <a:lnTo>
                  <a:pt x="1251296" y="0"/>
                </a:lnTo>
                <a:lnTo>
                  <a:pt x="1251296" y="923530"/>
                </a:lnTo>
                <a:lnTo>
                  <a:pt x="0" y="923530"/>
                </a:lnTo>
                <a:lnTo>
                  <a:pt x="0" y="0"/>
                </a:lnTo>
                <a:close/>
              </a:path>
            </a:pathLst>
          </a:custGeom>
          <a:blipFill>
            <a:blip r:embed="rId46">
              <a:extLst>
                <a:ext uri="{96DAC541-7B7A-43D3-8B79-37D633B846F1}">
                  <asvg:svgBlip xmlns:asvg="http://schemas.microsoft.com/office/drawing/2016/SVG/main" r:embed="rId47"/>
                </a:ext>
              </a:extLst>
            </a:blip>
            <a:stretch>
              <a:fillRect/>
            </a:stretch>
          </a:blipFill>
        </p:spPr>
      </p:sp>
      <p:sp>
        <p:nvSpPr>
          <p:cNvPr id="34" name="Freeform 34"/>
          <p:cNvSpPr/>
          <p:nvPr/>
        </p:nvSpPr>
        <p:spPr>
          <a:xfrm rot="5400000" flipV="1">
            <a:off x="16435121" y="4739679"/>
            <a:ext cx="1601729" cy="1342540"/>
          </a:xfrm>
          <a:custGeom>
            <a:avLst/>
            <a:gdLst/>
            <a:ahLst/>
            <a:cxnLst/>
            <a:rect l="l" t="t" r="r" b="b"/>
            <a:pathLst>
              <a:path w="1601729" h="1342540">
                <a:moveTo>
                  <a:pt x="0" y="1342540"/>
                </a:moveTo>
                <a:lnTo>
                  <a:pt x="1601729" y="1342540"/>
                </a:lnTo>
                <a:lnTo>
                  <a:pt x="1601729" y="0"/>
                </a:lnTo>
                <a:lnTo>
                  <a:pt x="0" y="0"/>
                </a:lnTo>
                <a:lnTo>
                  <a:pt x="0" y="1342540"/>
                </a:lnTo>
                <a:close/>
              </a:path>
            </a:pathLst>
          </a:custGeom>
          <a:blipFill>
            <a:blip r:embed="rId48">
              <a:extLst>
                <a:ext uri="{96DAC541-7B7A-43D3-8B79-37D633B846F1}">
                  <asvg:svgBlip xmlns:asvg="http://schemas.microsoft.com/office/drawing/2016/SVG/main" r:embed="rId49"/>
                </a:ext>
              </a:extLst>
            </a:blip>
            <a:stretch>
              <a:fillRect/>
            </a:stretch>
          </a:blipFill>
        </p:spPr>
      </p:sp>
      <p:sp>
        <p:nvSpPr>
          <p:cNvPr id="35" name="Freeform 35"/>
          <p:cNvSpPr/>
          <p:nvPr/>
        </p:nvSpPr>
        <p:spPr>
          <a:xfrm>
            <a:off x="17151351" y="763852"/>
            <a:ext cx="755904" cy="1624013"/>
          </a:xfrm>
          <a:custGeom>
            <a:avLst/>
            <a:gdLst/>
            <a:ahLst/>
            <a:cxnLst/>
            <a:rect l="l" t="t" r="r" b="b"/>
            <a:pathLst>
              <a:path w="755904" h="1624013">
                <a:moveTo>
                  <a:pt x="0" y="0"/>
                </a:moveTo>
                <a:lnTo>
                  <a:pt x="755904" y="0"/>
                </a:lnTo>
                <a:lnTo>
                  <a:pt x="755904" y="1624014"/>
                </a:lnTo>
                <a:lnTo>
                  <a:pt x="0" y="1624014"/>
                </a:lnTo>
                <a:lnTo>
                  <a:pt x="0" y="0"/>
                </a:lnTo>
                <a:close/>
              </a:path>
            </a:pathLst>
          </a:custGeom>
          <a:blipFill>
            <a:blip r:embed="rId50">
              <a:extLst>
                <a:ext uri="{96DAC541-7B7A-43D3-8B79-37D633B846F1}">
                  <asvg:svgBlip xmlns:asvg="http://schemas.microsoft.com/office/drawing/2016/SVG/main" r:embed="rId51"/>
                </a:ext>
              </a:extLst>
            </a:blip>
            <a:stretch>
              <a:fillRect/>
            </a:stretch>
          </a:blipFill>
        </p:spPr>
      </p:sp>
      <p:pic>
        <p:nvPicPr>
          <p:cNvPr id="36" name="Picture 36"/>
          <p:cNvPicPr>
            <a:picLocks noChangeAspect="1"/>
          </p:cNvPicPr>
          <p:nvPr/>
        </p:nvPicPr>
        <p:blipFill>
          <a:blip r:embed="rId52"/>
          <a:srcRect/>
          <a:stretch>
            <a:fillRect/>
          </a:stretch>
        </p:blipFill>
        <p:spPr>
          <a:xfrm>
            <a:off x="16667231" y="8304705"/>
            <a:ext cx="1240024" cy="1467484"/>
          </a:xfrm>
          <a:prstGeom prst="rect">
            <a:avLst/>
          </a:prstGeom>
        </p:spPr>
      </p:pic>
      <p:sp>
        <p:nvSpPr>
          <p:cNvPr id="37" name="Freeform 37"/>
          <p:cNvSpPr/>
          <p:nvPr/>
        </p:nvSpPr>
        <p:spPr>
          <a:xfrm flipH="1">
            <a:off x="16849432" y="2833308"/>
            <a:ext cx="1057823" cy="1587727"/>
          </a:xfrm>
          <a:custGeom>
            <a:avLst/>
            <a:gdLst/>
            <a:ahLst/>
            <a:cxnLst/>
            <a:rect l="l" t="t" r="r" b="b"/>
            <a:pathLst>
              <a:path w="1057823" h="1587727">
                <a:moveTo>
                  <a:pt x="1057823" y="0"/>
                </a:moveTo>
                <a:lnTo>
                  <a:pt x="0" y="0"/>
                </a:lnTo>
                <a:lnTo>
                  <a:pt x="0" y="1587727"/>
                </a:lnTo>
                <a:lnTo>
                  <a:pt x="1057823" y="1587727"/>
                </a:lnTo>
                <a:lnTo>
                  <a:pt x="1057823" y="0"/>
                </a:lnTo>
                <a:close/>
              </a:path>
            </a:pathLst>
          </a:custGeom>
          <a:blipFill>
            <a:blip r:embed="rId53"/>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5E5E0"/>
        </a:solidFill>
        <a:effectLst/>
      </p:bgPr>
    </p:bg>
    <p:spTree>
      <p:nvGrpSpPr>
        <p:cNvPr id="1" name=""/>
        <p:cNvGrpSpPr/>
        <p:nvPr/>
      </p:nvGrpSpPr>
      <p:grpSpPr>
        <a:xfrm>
          <a:off x="0" y="0"/>
          <a:ext cx="0" cy="0"/>
          <a:chOff x="0" y="0"/>
          <a:chExt cx="0" cy="0"/>
        </a:xfrm>
      </p:grpSpPr>
      <p:grpSp>
        <p:nvGrpSpPr>
          <p:cNvPr id="5" name="Group 5"/>
          <p:cNvGrpSpPr/>
          <p:nvPr/>
        </p:nvGrpSpPr>
        <p:grpSpPr>
          <a:xfrm>
            <a:off x="228600" y="2973729"/>
            <a:ext cx="5486402" cy="1046129"/>
            <a:chOff x="0" y="-129941"/>
            <a:chExt cx="1444978" cy="275523"/>
          </a:xfrm>
        </p:grpSpPr>
        <p:sp>
          <p:nvSpPr>
            <p:cNvPr id="6" name="Freeform 6"/>
            <p:cNvSpPr/>
            <p:nvPr/>
          </p:nvSpPr>
          <p:spPr>
            <a:xfrm>
              <a:off x="0" y="0"/>
              <a:ext cx="812800" cy="145582"/>
            </a:xfrm>
            <a:custGeom>
              <a:avLst/>
              <a:gdLst/>
              <a:ahLst/>
              <a:cxnLst/>
              <a:rect l="l" t="t" r="r" b="b"/>
              <a:pathLst>
                <a:path w="812800" h="145582">
                  <a:moveTo>
                    <a:pt x="0" y="0"/>
                  </a:moveTo>
                  <a:lnTo>
                    <a:pt x="812800" y="0"/>
                  </a:lnTo>
                  <a:lnTo>
                    <a:pt x="812800" y="145582"/>
                  </a:lnTo>
                  <a:lnTo>
                    <a:pt x="0" y="145582"/>
                  </a:lnTo>
                  <a:close/>
                </a:path>
              </a:pathLst>
            </a:custGeom>
            <a:solidFill>
              <a:srgbClr val="000000">
                <a:alpha val="0"/>
              </a:srgbClr>
            </a:solidFill>
            <a:ln cap="sq">
              <a:noFill/>
              <a:prstDash val="solid"/>
              <a:miter/>
            </a:ln>
          </p:spPr>
          <p:txBody>
            <a:bodyPr/>
            <a:lstStyle/>
            <a:p>
              <a:endParaRPr lang="en-US" dirty="0"/>
            </a:p>
          </p:txBody>
        </p:sp>
        <p:sp>
          <p:nvSpPr>
            <p:cNvPr id="7" name="TextBox 7"/>
            <p:cNvSpPr txBox="1"/>
            <p:nvPr/>
          </p:nvSpPr>
          <p:spPr>
            <a:xfrm>
              <a:off x="80277" y="-129941"/>
              <a:ext cx="1364701" cy="202732"/>
            </a:xfrm>
            <a:prstGeom prst="rect">
              <a:avLst/>
            </a:prstGeom>
          </p:spPr>
          <p:txBody>
            <a:bodyPr lIns="50800" tIns="50800" rIns="50800" bIns="50800" rtlCol="0" anchor="ctr"/>
            <a:lstStyle/>
            <a:p>
              <a:pPr marL="0" lvl="0" indent="0" algn="ctr">
                <a:lnSpc>
                  <a:spcPts val="3359"/>
                </a:lnSpc>
                <a:spcBef>
                  <a:spcPct val="0"/>
                </a:spcBef>
              </a:pPr>
              <a:r>
                <a:rPr lang="en-US" sz="3200" b="1" u="none" dirty="0">
                  <a:solidFill>
                    <a:srgbClr val="233245"/>
                  </a:solidFill>
                  <a:latin typeface="Kollektif Bold"/>
                  <a:ea typeface="Kollektif Bold"/>
                  <a:cs typeface="Kollektif Bold"/>
                  <a:sym typeface="Kollektif Bold"/>
                </a:rPr>
                <a:t>Split File into 2 subsets</a:t>
              </a:r>
            </a:p>
          </p:txBody>
        </p:sp>
      </p:grpSp>
      <p:sp>
        <p:nvSpPr>
          <p:cNvPr id="11" name="Freeform 11"/>
          <p:cNvSpPr/>
          <p:nvPr/>
        </p:nvSpPr>
        <p:spPr>
          <a:xfrm>
            <a:off x="13222527" y="240519"/>
            <a:ext cx="5817841" cy="4114800"/>
          </a:xfrm>
          <a:custGeom>
            <a:avLst/>
            <a:gdLst/>
            <a:ahLst/>
            <a:cxnLst/>
            <a:rect l="l" t="t" r="r" b="b"/>
            <a:pathLst>
              <a:path w="5817841" h="4114800">
                <a:moveTo>
                  <a:pt x="0" y="0"/>
                </a:moveTo>
                <a:lnTo>
                  <a:pt x="5817840" y="0"/>
                </a:lnTo>
                <a:lnTo>
                  <a:pt x="581784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1028700" y="1355076"/>
            <a:ext cx="11136106" cy="1384995"/>
          </a:xfrm>
          <a:prstGeom prst="rect">
            <a:avLst/>
          </a:prstGeom>
        </p:spPr>
        <p:txBody>
          <a:bodyPr lIns="0" tIns="0" rIns="0" bIns="0" rtlCol="0" anchor="t">
            <a:spAutoFit/>
          </a:bodyPr>
          <a:lstStyle/>
          <a:p>
            <a:pPr algn="l">
              <a:lnSpc>
                <a:spcPts val="10800"/>
              </a:lnSpc>
            </a:pPr>
            <a:r>
              <a:rPr lang="en-US" sz="9000" dirty="0">
                <a:solidFill>
                  <a:srgbClr val="233245"/>
                </a:solidFill>
                <a:latin typeface="Agrandir Black"/>
                <a:ea typeface="Agrandir Black"/>
                <a:cs typeface="Agrandir Black"/>
                <a:sym typeface="Agrandir Black"/>
              </a:rPr>
              <a:t>Data Cleanup</a:t>
            </a:r>
          </a:p>
        </p:txBody>
      </p:sp>
      <p:sp>
        <p:nvSpPr>
          <p:cNvPr id="14" name="TextBox 14"/>
          <p:cNvSpPr txBox="1"/>
          <p:nvPr/>
        </p:nvSpPr>
        <p:spPr>
          <a:xfrm>
            <a:off x="949712" y="4126160"/>
            <a:ext cx="10632688" cy="396519"/>
          </a:xfrm>
          <a:prstGeom prst="rect">
            <a:avLst/>
          </a:prstGeom>
        </p:spPr>
        <p:txBody>
          <a:bodyPr wrap="square" lIns="0" tIns="0" rIns="0" bIns="0" rtlCol="0" anchor="t">
            <a:spAutoFit/>
          </a:bodyPr>
          <a:lstStyle/>
          <a:p>
            <a:pPr algn="ctr">
              <a:lnSpc>
                <a:spcPts val="2940"/>
              </a:lnSpc>
            </a:pPr>
            <a:r>
              <a:rPr lang="en-US" sz="4000" dirty="0">
                <a:solidFill>
                  <a:srgbClr val="233245"/>
                </a:solidFill>
                <a:latin typeface="Kollektif"/>
                <a:ea typeface="Kollektif"/>
                <a:cs typeface="Kollektif"/>
                <a:sym typeface="Kollektif"/>
              </a:rPr>
              <a:t>One table for TV shows and another for movies</a:t>
            </a:r>
          </a:p>
        </p:txBody>
      </p:sp>
      <p:grpSp>
        <p:nvGrpSpPr>
          <p:cNvPr id="16" name="Group 5">
            <a:extLst>
              <a:ext uri="{FF2B5EF4-FFF2-40B4-BE49-F238E27FC236}">
                <a16:creationId xmlns:a16="http://schemas.microsoft.com/office/drawing/2014/main" id="{442FF8AC-12D9-6868-FE4F-132EF4B4898D}"/>
              </a:ext>
            </a:extLst>
          </p:cNvPr>
          <p:cNvGrpSpPr/>
          <p:nvPr/>
        </p:nvGrpSpPr>
        <p:grpSpPr>
          <a:xfrm>
            <a:off x="228600" y="5151056"/>
            <a:ext cx="5676903" cy="1043934"/>
            <a:chOff x="0" y="-129363"/>
            <a:chExt cx="1495151" cy="274945"/>
          </a:xfrm>
        </p:grpSpPr>
        <p:sp>
          <p:nvSpPr>
            <p:cNvPr id="17" name="Freeform 6">
              <a:extLst>
                <a:ext uri="{FF2B5EF4-FFF2-40B4-BE49-F238E27FC236}">
                  <a16:creationId xmlns:a16="http://schemas.microsoft.com/office/drawing/2014/main" id="{20ED72BE-76FF-46A4-7BD8-57A6B8285E25}"/>
                </a:ext>
              </a:extLst>
            </p:cNvPr>
            <p:cNvSpPr/>
            <p:nvPr/>
          </p:nvSpPr>
          <p:spPr>
            <a:xfrm>
              <a:off x="0" y="0"/>
              <a:ext cx="812800" cy="145582"/>
            </a:xfrm>
            <a:custGeom>
              <a:avLst/>
              <a:gdLst/>
              <a:ahLst/>
              <a:cxnLst/>
              <a:rect l="l" t="t" r="r" b="b"/>
              <a:pathLst>
                <a:path w="812800" h="145582">
                  <a:moveTo>
                    <a:pt x="0" y="0"/>
                  </a:moveTo>
                  <a:lnTo>
                    <a:pt x="812800" y="0"/>
                  </a:lnTo>
                  <a:lnTo>
                    <a:pt x="812800" y="145582"/>
                  </a:lnTo>
                  <a:lnTo>
                    <a:pt x="0" y="145582"/>
                  </a:lnTo>
                  <a:close/>
                </a:path>
              </a:pathLst>
            </a:custGeom>
            <a:solidFill>
              <a:srgbClr val="000000">
                <a:alpha val="0"/>
              </a:srgbClr>
            </a:solidFill>
            <a:ln cap="sq">
              <a:noFill/>
              <a:prstDash val="solid"/>
              <a:miter/>
            </a:ln>
          </p:spPr>
          <p:txBody>
            <a:bodyPr/>
            <a:lstStyle/>
            <a:p>
              <a:endParaRPr lang="en-US" dirty="0"/>
            </a:p>
          </p:txBody>
        </p:sp>
        <p:sp>
          <p:nvSpPr>
            <p:cNvPr id="18" name="TextBox 7">
              <a:extLst>
                <a:ext uri="{FF2B5EF4-FFF2-40B4-BE49-F238E27FC236}">
                  <a16:creationId xmlns:a16="http://schemas.microsoft.com/office/drawing/2014/main" id="{9BBE36EC-5B7C-6F6B-F705-28FAD410825A}"/>
                </a:ext>
              </a:extLst>
            </p:cNvPr>
            <p:cNvSpPr txBox="1"/>
            <p:nvPr/>
          </p:nvSpPr>
          <p:spPr>
            <a:xfrm>
              <a:off x="130450" y="-129363"/>
              <a:ext cx="1364701" cy="202732"/>
            </a:xfrm>
            <a:prstGeom prst="rect">
              <a:avLst/>
            </a:prstGeom>
          </p:spPr>
          <p:txBody>
            <a:bodyPr lIns="50800" tIns="50800" rIns="50800" bIns="50800" rtlCol="0" anchor="ctr"/>
            <a:lstStyle/>
            <a:p>
              <a:pPr marL="0" lvl="0" indent="0" algn="ctr">
                <a:lnSpc>
                  <a:spcPts val="3359"/>
                </a:lnSpc>
                <a:spcBef>
                  <a:spcPct val="0"/>
                </a:spcBef>
              </a:pPr>
              <a:r>
                <a:rPr lang="en-US" sz="3200" b="1" u="none" dirty="0">
                  <a:solidFill>
                    <a:srgbClr val="233245"/>
                  </a:solidFill>
                  <a:latin typeface="Kollektif Bold"/>
                  <a:ea typeface="Kollektif Bold"/>
                  <a:cs typeface="Kollektif Bold"/>
                  <a:sym typeface="Kollektif Bold"/>
                </a:rPr>
                <a:t>Cleaned up genre column</a:t>
              </a:r>
            </a:p>
          </p:txBody>
        </p:sp>
      </p:grpSp>
      <p:sp>
        <p:nvSpPr>
          <p:cNvPr id="19" name="TextBox 14">
            <a:extLst>
              <a:ext uri="{FF2B5EF4-FFF2-40B4-BE49-F238E27FC236}">
                <a16:creationId xmlns:a16="http://schemas.microsoft.com/office/drawing/2014/main" id="{F37D4B6D-CAF0-19C6-15C6-716ADB8F404C}"/>
              </a:ext>
            </a:extLst>
          </p:cNvPr>
          <p:cNvSpPr txBox="1"/>
          <p:nvPr/>
        </p:nvSpPr>
        <p:spPr>
          <a:xfrm>
            <a:off x="949712" y="5942773"/>
            <a:ext cx="10632688" cy="3798669"/>
          </a:xfrm>
          <a:prstGeom prst="rect">
            <a:avLst/>
          </a:prstGeom>
        </p:spPr>
        <p:txBody>
          <a:bodyPr wrap="square" lIns="0" tIns="0" rIns="0" bIns="0" rtlCol="0" anchor="t">
            <a:spAutoFit/>
          </a:bodyPr>
          <a:lstStyle/>
          <a:p>
            <a:pPr marL="571500" indent="-571500">
              <a:lnSpc>
                <a:spcPct val="150000"/>
              </a:lnSpc>
              <a:buFont typeface="Arial" panose="020B0604020202020204" pitchFamily="34" charset="0"/>
              <a:buChar char="•"/>
            </a:pPr>
            <a:r>
              <a:rPr lang="en-US" sz="2800" dirty="0">
                <a:solidFill>
                  <a:srgbClr val="233245"/>
                </a:solidFill>
                <a:latin typeface="Kollektif"/>
                <a:ea typeface="Kollektif"/>
                <a:cs typeface="Kollektif"/>
                <a:sym typeface="Kollektif"/>
              </a:rPr>
              <a:t>Genres were stored as a list </a:t>
            </a:r>
          </a:p>
          <a:p>
            <a:pPr marL="571500" indent="-571500">
              <a:lnSpc>
                <a:spcPct val="150000"/>
              </a:lnSpc>
              <a:buFont typeface="Arial" panose="020B0604020202020204" pitchFamily="34" charset="0"/>
              <a:buChar char="•"/>
            </a:pPr>
            <a:r>
              <a:rPr lang="en-US" sz="2800" dirty="0">
                <a:solidFill>
                  <a:srgbClr val="233245"/>
                </a:solidFill>
                <a:latin typeface="Kollektif"/>
                <a:ea typeface="Kollektif"/>
                <a:cs typeface="Kollektif"/>
                <a:sym typeface="Kollektif"/>
              </a:rPr>
              <a:t>Mutated dataset </a:t>
            </a:r>
          </a:p>
          <a:p>
            <a:pPr marL="1028700" lvl="1" indent="-571500">
              <a:lnSpc>
                <a:spcPct val="150000"/>
              </a:lnSpc>
              <a:buFont typeface="Arial" panose="020B0604020202020204" pitchFamily="34" charset="0"/>
              <a:buChar char="•"/>
            </a:pPr>
            <a:r>
              <a:rPr lang="en-US" sz="2800" dirty="0">
                <a:solidFill>
                  <a:srgbClr val="233245"/>
                </a:solidFill>
                <a:latin typeface="Kollektif"/>
                <a:ea typeface="Kollektif"/>
                <a:cs typeface="Kollektif"/>
                <a:sym typeface="Kollektif"/>
              </a:rPr>
              <a:t>OG: Taxi Driver </a:t>
            </a:r>
            <a:r>
              <a:rPr lang="en-US" sz="2800" dirty="0">
                <a:solidFill>
                  <a:srgbClr val="233245"/>
                </a:solidFill>
                <a:latin typeface="Kollektif"/>
                <a:ea typeface="Kollektif"/>
                <a:cs typeface="Kollektif"/>
                <a:sym typeface="Wingdings" panose="05000000000000000000" pitchFamily="2" charset="2"/>
              </a:rPr>
              <a:t></a:t>
            </a:r>
            <a:r>
              <a:rPr lang="en-US" sz="2800" dirty="0">
                <a:solidFill>
                  <a:srgbClr val="233245"/>
                </a:solidFill>
                <a:latin typeface="Kollektif"/>
                <a:ea typeface="Kollektif"/>
                <a:cs typeface="Kollektif"/>
                <a:sym typeface="Kollektif"/>
              </a:rPr>
              <a:t> [“crime”, “drama”]</a:t>
            </a:r>
          </a:p>
          <a:p>
            <a:pPr marL="1028700" lvl="1" indent="-571500">
              <a:lnSpc>
                <a:spcPct val="150000"/>
              </a:lnSpc>
              <a:buFont typeface="Arial" panose="020B0604020202020204" pitchFamily="34" charset="0"/>
              <a:buChar char="•"/>
            </a:pPr>
            <a:r>
              <a:rPr lang="en-US" sz="2800" dirty="0">
                <a:solidFill>
                  <a:srgbClr val="233245"/>
                </a:solidFill>
                <a:latin typeface="Kollektif"/>
                <a:ea typeface="Kollektif"/>
                <a:cs typeface="Kollektif"/>
                <a:sym typeface="Kollektif"/>
              </a:rPr>
              <a:t>New: 2 lines</a:t>
            </a:r>
          </a:p>
          <a:p>
            <a:pPr marL="1485900" lvl="2" indent="-571500">
              <a:lnSpc>
                <a:spcPct val="150000"/>
              </a:lnSpc>
              <a:buFont typeface="Arial" panose="020B0604020202020204" pitchFamily="34" charset="0"/>
              <a:buChar char="•"/>
            </a:pPr>
            <a:r>
              <a:rPr lang="en-US" sz="2800" dirty="0">
                <a:solidFill>
                  <a:srgbClr val="233245"/>
                </a:solidFill>
                <a:latin typeface="Kollektif"/>
                <a:ea typeface="Kollektif"/>
                <a:cs typeface="Kollektif"/>
                <a:sym typeface="Kollektif"/>
              </a:rPr>
              <a:t>Taxi Driver </a:t>
            </a:r>
            <a:r>
              <a:rPr lang="en-US" sz="2800" dirty="0">
                <a:solidFill>
                  <a:srgbClr val="233245"/>
                </a:solidFill>
                <a:latin typeface="Kollektif"/>
                <a:ea typeface="Kollektif"/>
                <a:cs typeface="Kollektif"/>
                <a:sym typeface="Wingdings" panose="05000000000000000000" pitchFamily="2" charset="2"/>
              </a:rPr>
              <a:t></a:t>
            </a:r>
            <a:r>
              <a:rPr lang="en-US" sz="2800" dirty="0">
                <a:solidFill>
                  <a:srgbClr val="233245"/>
                </a:solidFill>
                <a:latin typeface="Kollektif"/>
                <a:ea typeface="Kollektif"/>
                <a:cs typeface="Kollektif"/>
                <a:sym typeface="Kollektif"/>
              </a:rPr>
              <a:t> “crime”</a:t>
            </a:r>
          </a:p>
          <a:p>
            <a:pPr marL="1485900" lvl="2" indent="-571500">
              <a:lnSpc>
                <a:spcPct val="150000"/>
              </a:lnSpc>
              <a:buFont typeface="Arial" panose="020B0604020202020204" pitchFamily="34" charset="0"/>
              <a:buChar char="•"/>
            </a:pPr>
            <a:r>
              <a:rPr lang="en-US" sz="2800" dirty="0">
                <a:solidFill>
                  <a:srgbClr val="233245"/>
                </a:solidFill>
                <a:latin typeface="Kollektif"/>
                <a:ea typeface="Kollektif"/>
                <a:cs typeface="Kollektif"/>
                <a:sym typeface="Kollektif"/>
              </a:rPr>
              <a:t>Taxi Driver </a:t>
            </a:r>
            <a:r>
              <a:rPr lang="en-US" sz="2800" dirty="0">
                <a:solidFill>
                  <a:srgbClr val="233245"/>
                </a:solidFill>
                <a:latin typeface="Kollektif"/>
                <a:ea typeface="Kollektif"/>
                <a:cs typeface="Kollektif"/>
                <a:sym typeface="Wingdings" panose="05000000000000000000" pitchFamily="2" charset="2"/>
              </a:rPr>
              <a:t></a:t>
            </a:r>
            <a:r>
              <a:rPr lang="en-US" sz="2800" dirty="0">
                <a:solidFill>
                  <a:srgbClr val="233245"/>
                </a:solidFill>
                <a:latin typeface="Kollektif"/>
                <a:ea typeface="Kollektif"/>
                <a:cs typeface="Kollektif"/>
                <a:sym typeface="Kollektif"/>
              </a:rPr>
              <a:t> “drama”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BF7C7"/>
        </a:solidFill>
        <a:effectLst/>
      </p:bgPr>
    </p:bg>
    <p:spTree>
      <p:nvGrpSpPr>
        <p:cNvPr id="1" name=""/>
        <p:cNvGrpSpPr/>
        <p:nvPr/>
      </p:nvGrpSpPr>
      <p:grpSpPr>
        <a:xfrm>
          <a:off x="0" y="0"/>
          <a:ext cx="0" cy="0"/>
          <a:chOff x="0" y="0"/>
          <a:chExt cx="0" cy="0"/>
        </a:xfrm>
      </p:grpSpPr>
      <p:sp>
        <p:nvSpPr>
          <p:cNvPr id="8" name="Freeform 8"/>
          <p:cNvSpPr/>
          <p:nvPr/>
        </p:nvSpPr>
        <p:spPr>
          <a:xfrm rot="-2011503">
            <a:off x="14492984" y="8408434"/>
            <a:ext cx="4752819" cy="2394233"/>
          </a:xfrm>
          <a:custGeom>
            <a:avLst/>
            <a:gdLst/>
            <a:ahLst/>
            <a:cxnLst/>
            <a:rect l="l" t="t" r="r" b="b"/>
            <a:pathLst>
              <a:path w="4752819" h="2394233">
                <a:moveTo>
                  <a:pt x="0" y="0"/>
                </a:moveTo>
                <a:lnTo>
                  <a:pt x="4752820" y="0"/>
                </a:lnTo>
                <a:lnTo>
                  <a:pt x="4752820" y="2394232"/>
                </a:lnTo>
                <a:lnTo>
                  <a:pt x="0" y="2394232"/>
                </a:lnTo>
                <a:lnTo>
                  <a:pt x="0" y="0"/>
                </a:lnTo>
                <a:close/>
              </a:path>
            </a:pathLst>
          </a:custGeom>
          <a:blipFill>
            <a:blip r:embed="rId2"/>
            <a:stretch>
              <a:fillRect/>
            </a:stretch>
          </a:blipFill>
        </p:spPr>
      </p:sp>
      <p:sp>
        <p:nvSpPr>
          <p:cNvPr id="9" name="Freeform 9"/>
          <p:cNvSpPr/>
          <p:nvPr/>
        </p:nvSpPr>
        <p:spPr>
          <a:xfrm rot="-1362824">
            <a:off x="15517938" y="8635256"/>
            <a:ext cx="4752819" cy="2394233"/>
          </a:xfrm>
          <a:custGeom>
            <a:avLst/>
            <a:gdLst/>
            <a:ahLst/>
            <a:cxnLst/>
            <a:rect l="l" t="t" r="r" b="b"/>
            <a:pathLst>
              <a:path w="4752819" h="2394233">
                <a:moveTo>
                  <a:pt x="0" y="0"/>
                </a:moveTo>
                <a:lnTo>
                  <a:pt x="4752819" y="0"/>
                </a:lnTo>
                <a:lnTo>
                  <a:pt x="4752819" y="2394233"/>
                </a:lnTo>
                <a:lnTo>
                  <a:pt x="0" y="2394233"/>
                </a:lnTo>
                <a:lnTo>
                  <a:pt x="0" y="0"/>
                </a:lnTo>
                <a:close/>
              </a:path>
            </a:pathLst>
          </a:custGeom>
          <a:blipFill>
            <a:blip r:embed="rId2"/>
            <a:stretch>
              <a:fillRect/>
            </a:stretch>
          </a:blipFill>
        </p:spPr>
      </p:sp>
      <p:sp>
        <p:nvSpPr>
          <p:cNvPr id="10" name="Freeform 10"/>
          <p:cNvSpPr/>
          <p:nvPr/>
        </p:nvSpPr>
        <p:spPr>
          <a:xfrm rot="8613137">
            <a:off x="-750891" y="-1772433"/>
            <a:ext cx="2962656" cy="4114800"/>
          </a:xfrm>
          <a:custGeom>
            <a:avLst/>
            <a:gdLst/>
            <a:ahLst/>
            <a:cxnLst/>
            <a:rect l="l" t="t" r="r" b="b"/>
            <a:pathLst>
              <a:path w="2962656" h="4114800">
                <a:moveTo>
                  <a:pt x="0" y="0"/>
                </a:moveTo>
                <a:lnTo>
                  <a:pt x="2962656" y="0"/>
                </a:lnTo>
                <a:lnTo>
                  <a:pt x="296265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6324600" y="2187246"/>
            <a:ext cx="4842200" cy="1562992"/>
          </a:xfrm>
          <a:prstGeom prst="rect">
            <a:avLst/>
          </a:prstGeom>
        </p:spPr>
        <p:txBody>
          <a:bodyPr wrap="square" lIns="0" tIns="0" rIns="0" bIns="0" rtlCol="0" anchor="t">
            <a:spAutoFit/>
          </a:bodyPr>
          <a:lstStyle/>
          <a:p>
            <a:pPr marL="0" lvl="0" indent="0" algn="ctr">
              <a:lnSpc>
                <a:spcPts val="13500"/>
              </a:lnSpc>
              <a:spcBef>
                <a:spcPct val="0"/>
              </a:spcBef>
            </a:pPr>
            <a:r>
              <a:rPr lang="en-US" sz="9000" u="none" dirty="0">
                <a:solidFill>
                  <a:srgbClr val="F15E3D"/>
                </a:solidFill>
                <a:latin typeface="Kollektif"/>
                <a:ea typeface="Kollektif"/>
                <a:cs typeface="Kollektif"/>
                <a:sym typeface="Kollektif"/>
              </a:rPr>
              <a:t>19 Genres</a:t>
            </a:r>
          </a:p>
        </p:txBody>
      </p:sp>
      <p:sp>
        <p:nvSpPr>
          <p:cNvPr id="29" name="TextBox 29"/>
          <p:cNvSpPr txBox="1"/>
          <p:nvPr/>
        </p:nvSpPr>
        <p:spPr>
          <a:xfrm>
            <a:off x="1028700" y="771525"/>
            <a:ext cx="16230600" cy="1384995"/>
          </a:xfrm>
          <a:prstGeom prst="rect">
            <a:avLst/>
          </a:prstGeom>
        </p:spPr>
        <p:txBody>
          <a:bodyPr lIns="0" tIns="0" rIns="0" bIns="0" rtlCol="0" anchor="t">
            <a:spAutoFit/>
          </a:bodyPr>
          <a:lstStyle/>
          <a:p>
            <a:pPr marL="0" lvl="0" indent="0" algn="ctr">
              <a:lnSpc>
                <a:spcPts val="10800"/>
              </a:lnSpc>
              <a:spcBef>
                <a:spcPct val="0"/>
              </a:spcBef>
            </a:pPr>
            <a:r>
              <a:rPr lang="en-US" sz="9000" dirty="0">
                <a:solidFill>
                  <a:srgbClr val="5271FF"/>
                </a:solidFill>
                <a:latin typeface="Agrandir Black"/>
                <a:ea typeface="Agrandir Black"/>
                <a:cs typeface="Agrandir Black"/>
                <a:sym typeface="Agrandir Black"/>
              </a:rPr>
              <a:t>Descriptive Stats</a:t>
            </a:r>
          </a:p>
        </p:txBody>
      </p:sp>
      <p:pic>
        <p:nvPicPr>
          <p:cNvPr id="30" name="Picture 29">
            <a:extLst>
              <a:ext uri="{FF2B5EF4-FFF2-40B4-BE49-F238E27FC236}">
                <a16:creationId xmlns:a16="http://schemas.microsoft.com/office/drawing/2014/main" id="{35E54125-C138-67A6-5F7A-A141C9630F95}"/>
              </a:ext>
            </a:extLst>
          </p:cNvPr>
          <p:cNvPicPr>
            <a:picLocks noChangeAspect="1"/>
          </p:cNvPicPr>
          <p:nvPr/>
        </p:nvPicPr>
        <p:blipFill>
          <a:blip r:embed="rId5"/>
          <a:stretch>
            <a:fillRect/>
          </a:stretch>
        </p:blipFill>
        <p:spPr>
          <a:xfrm>
            <a:off x="7092663" y="4031345"/>
            <a:ext cx="3306074" cy="463012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BF7C7"/>
        </a:solidFill>
        <a:effectLst/>
      </p:bgPr>
    </p:bg>
    <p:spTree>
      <p:nvGrpSpPr>
        <p:cNvPr id="1" name="">
          <a:extLst>
            <a:ext uri="{FF2B5EF4-FFF2-40B4-BE49-F238E27FC236}">
              <a16:creationId xmlns:a16="http://schemas.microsoft.com/office/drawing/2014/main" id="{CAF44411-A725-3F14-B1EF-A866EF9D9C26}"/>
            </a:ext>
          </a:extLst>
        </p:cNvPr>
        <p:cNvGrpSpPr/>
        <p:nvPr/>
      </p:nvGrpSpPr>
      <p:grpSpPr>
        <a:xfrm>
          <a:off x="0" y="0"/>
          <a:ext cx="0" cy="0"/>
          <a:chOff x="0" y="0"/>
          <a:chExt cx="0" cy="0"/>
        </a:xfrm>
      </p:grpSpPr>
      <p:sp>
        <p:nvSpPr>
          <p:cNvPr id="6" name="AutoShape 6">
            <a:extLst>
              <a:ext uri="{FF2B5EF4-FFF2-40B4-BE49-F238E27FC236}">
                <a16:creationId xmlns:a16="http://schemas.microsoft.com/office/drawing/2014/main" id="{319840AF-938A-B029-78FD-1DC3CB95D76B}"/>
              </a:ext>
            </a:extLst>
          </p:cNvPr>
          <p:cNvSpPr/>
          <p:nvPr/>
        </p:nvSpPr>
        <p:spPr>
          <a:xfrm>
            <a:off x="647824" y="2919289"/>
            <a:ext cx="3077226" cy="0"/>
          </a:xfrm>
          <a:prstGeom prst="line">
            <a:avLst/>
          </a:prstGeom>
          <a:ln w="38100" cap="flat">
            <a:solidFill>
              <a:srgbClr val="233245"/>
            </a:solidFill>
            <a:prstDash val="solid"/>
            <a:headEnd type="none" w="sm" len="sm"/>
            <a:tailEnd type="none" w="sm" len="sm"/>
          </a:ln>
        </p:spPr>
      </p:sp>
      <p:sp>
        <p:nvSpPr>
          <p:cNvPr id="7" name="AutoShape 7">
            <a:extLst>
              <a:ext uri="{FF2B5EF4-FFF2-40B4-BE49-F238E27FC236}">
                <a16:creationId xmlns:a16="http://schemas.microsoft.com/office/drawing/2014/main" id="{D4123C82-95AA-4C45-42F6-6C92C548B0F6}"/>
              </a:ext>
            </a:extLst>
          </p:cNvPr>
          <p:cNvSpPr/>
          <p:nvPr/>
        </p:nvSpPr>
        <p:spPr>
          <a:xfrm>
            <a:off x="647824" y="3812602"/>
            <a:ext cx="3077226" cy="0"/>
          </a:xfrm>
          <a:prstGeom prst="line">
            <a:avLst/>
          </a:prstGeom>
          <a:ln w="38100" cap="flat">
            <a:solidFill>
              <a:srgbClr val="233245"/>
            </a:solidFill>
            <a:prstDash val="solid"/>
            <a:headEnd type="none" w="sm" len="sm"/>
            <a:tailEnd type="none" w="sm" len="sm"/>
          </a:ln>
        </p:spPr>
      </p:sp>
      <p:sp>
        <p:nvSpPr>
          <p:cNvPr id="8" name="Freeform 8">
            <a:extLst>
              <a:ext uri="{FF2B5EF4-FFF2-40B4-BE49-F238E27FC236}">
                <a16:creationId xmlns:a16="http://schemas.microsoft.com/office/drawing/2014/main" id="{CEE6EC68-4385-0A43-6F82-1E8BCB45BE73}"/>
              </a:ext>
            </a:extLst>
          </p:cNvPr>
          <p:cNvSpPr/>
          <p:nvPr/>
        </p:nvSpPr>
        <p:spPr>
          <a:xfrm rot="-2011503">
            <a:off x="14492984" y="8408434"/>
            <a:ext cx="4752819" cy="2394233"/>
          </a:xfrm>
          <a:custGeom>
            <a:avLst/>
            <a:gdLst/>
            <a:ahLst/>
            <a:cxnLst/>
            <a:rect l="l" t="t" r="r" b="b"/>
            <a:pathLst>
              <a:path w="4752819" h="2394233">
                <a:moveTo>
                  <a:pt x="0" y="0"/>
                </a:moveTo>
                <a:lnTo>
                  <a:pt x="4752820" y="0"/>
                </a:lnTo>
                <a:lnTo>
                  <a:pt x="4752820" y="2394232"/>
                </a:lnTo>
                <a:lnTo>
                  <a:pt x="0" y="2394232"/>
                </a:lnTo>
                <a:lnTo>
                  <a:pt x="0" y="0"/>
                </a:lnTo>
                <a:close/>
              </a:path>
            </a:pathLst>
          </a:custGeom>
          <a:blipFill>
            <a:blip r:embed="rId2"/>
            <a:stretch>
              <a:fillRect/>
            </a:stretch>
          </a:blipFill>
        </p:spPr>
      </p:sp>
      <p:sp>
        <p:nvSpPr>
          <p:cNvPr id="9" name="Freeform 9">
            <a:extLst>
              <a:ext uri="{FF2B5EF4-FFF2-40B4-BE49-F238E27FC236}">
                <a16:creationId xmlns:a16="http://schemas.microsoft.com/office/drawing/2014/main" id="{A3635616-9615-403D-2042-7C6615ED6BFA}"/>
              </a:ext>
            </a:extLst>
          </p:cNvPr>
          <p:cNvSpPr/>
          <p:nvPr/>
        </p:nvSpPr>
        <p:spPr>
          <a:xfrm rot="-1362824">
            <a:off x="15517938" y="8635256"/>
            <a:ext cx="4752819" cy="2394233"/>
          </a:xfrm>
          <a:custGeom>
            <a:avLst/>
            <a:gdLst/>
            <a:ahLst/>
            <a:cxnLst/>
            <a:rect l="l" t="t" r="r" b="b"/>
            <a:pathLst>
              <a:path w="4752819" h="2394233">
                <a:moveTo>
                  <a:pt x="0" y="0"/>
                </a:moveTo>
                <a:lnTo>
                  <a:pt x="4752819" y="0"/>
                </a:lnTo>
                <a:lnTo>
                  <a:pt x="4752819" y="2394233"/>
                </a:lnTo>
                <a:lnTo>
                  <a:pt x="0" y="2394233"/>
                </a:lnTo>
                <a:lnTo>
                  <a:pt x="0" y="0"/>
                </a:lnTo>
                <a:close/>
              </a:path>
            </a:pathLst>
          </a:custGeom>
          <a:blipFill>
            <a:blip r:embed="rId2"/>
            <a:stretch>
              <a:fillRect/>
            </a:stretch>
          </a:blipFill>
        </p:spPr>
      </p:sp>
      <p:sp>
        <p:nvSpPr>
          <p:cNvPr id="10" name="Freeform 10">
            <a:extLst>
              <a:ext uri="{FF2B5EF4-FFF2-40B4-BE49-F238E27FC236}">
                <a16:creationId xmlns:a16="http://schemas.microsoft.com/office/drawing/2014/main" id="{5E1B9B70-8387-6A9A-CFB3-49D464A15D3B}"/>
              </a:ext>
            </a:extLst>
          </p:cNvPr>
          <p:cNvSpPr/>
          <p:nvPr/>
        </p:nvSpPr>
        <p:spPr>
          <a:xfrm rot="8613137">
            <a:off x="-750891" y="-1772433"/>
            <a:ext cx="2962656" cy="4114800"/>
          </a:xfrm>
          <a:custGeom>
            <a:avLst/>
            <a:gdLst/>
            <a:ahLst/>
            <a:cxnLst/>
            <a:rect l="l" t="t" r="r" b="b"/>
            <a:pathLst>
              <a:path w="2962656" h="4114800">
                <a:moveTo>
                  <a:pt x="0" y="0"/>
                </a:moveTo>
                <a:lnTo>
                  <a:pt x="2962656" y="0"/>
                </a:lnTo>
                <a:lnTo>
                  <a:pt x="296265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3" name="TextBox 23">
            <a:extLst>
              <a:ext uri="{FF2B5EF4-FFF2-40B4-BE49-F238E27FC236}">
                <a16:creationId xmlns:a16="http://schemas.microsoft.com/office/drawing/2014/main" id="{0379EDFA-3C77-97FB-DAE9-6F975170417B}"/>
              </a:ext>
            </a:extLst>
          </p:cNvPr>
          <p:cNvSpPr txBox="1"/>
          <p:nvPr/>
        </p:nvSpPr>
        <p:spPr>
          <a:xfrm>
            <a:off x="533400" y="3218308"/>
            <a:ext cx="3306074" cy="337657"/>
          </a:xfrm>
          <a:prstGeom prst="rect">
            <a:avLst/>
          </a:prstGeom>
        </p:spPr>
        <p:txBody>
          <a:bodyPr lIns="0" tIns="0" rIns="0" bIns="0" rtlCol="0" anchor="t">
            <a:spAutoFit/>
          </a:bodyPr>
          <a:lstStyle/>
          <a:p>
            <a:pPr marL="0" lvl="0" indent="0" algn="ctr">
              <a:lnSpc>
                <a:spcPts val="2879"/>
              </a:lnSpc>
              <a:spcBef>
                <a:spcPct val="0"/>
              </a:spcBef>
            </a:pPr>
            <a:r>
              <a:rPr lang="en-US" sz="2399" b="1" dirty="0">
                <a:solidFill>
                  <a:srgbClr val="233245"/>
                </a:solidFill>
                <a:latin typeface="Kollektif Bold"/>
                <a:ea typeface="Kollektif Bold"/>
                <a:cs typeface="Kollektif Bold"/>
                <a:sym typeface="Kollektif Bold"/>
              </a:rPr>
              <a:t>Movies</a:t>
            </a:r>
          </a:p>
        </p:txBody>
      </p:sp>
      <p:sp>
        <p:nvSpPr>
          <p:cNvPr id="29" name="TextBox 29">
            <a:extLst>
              <a:ext uri="{FF2B5EF4-FFF2-40B4-BE49-F238E27FC236}">
                <a16:creationId xmlns:a16="http://schemas.microsoft.com/office/drawing/2014/main" id="{A9FB889E-26A6-DE98-2299-E67C1FEE3EED}"/>
              </a:ext>
            </a:extLst>
          </p:cNvPr>
          <p:cNvSpPr txBox="1"/>
          <p:nvPr/>
        </p:nvSpPr>
        <p:spPr>
          <a:xfrm>
            <a:off x="1028700" y="771525"/>
            <a:ext cx="16230600" cy="1384995"/>
          </a:xfrm>
          <a:prstGeom prst="rect">
            <a:avLst/>
          </a:prstGeom>
        </p:spPr>
        <p:txBody>
          <a:bodyPr lIns="0" tIns="0" rIns="0" bIns="0" rtlCol="0" anchor="t">
            <a:spAutoFit/>
          </a:bodyPr>
          <a:lstStyle/>
          <a:p>
            <a:pPr marL="0" lvl="0" indent="0" algn="ctr">
              <a:lnSpc>
                <a:spcPts val="10800"/>
              </a:lnSpc>
              <a:spcBef>
                <a:spcPct val="0"/>
              </a:spcBef>
            </a:pPr>
            <a:r>
              <a:rPr lang="en-US" sz="9000" dirty="0">
                <a:solidFill>
                  <a:srgbClr val="5271FF"/>
                </a:solidFill>
                <a:latin typeface="Agrandir Black"/>
                <a:ea typeface="Agrandir Black"/>
                <a:cs typeface="Agrandir Black"/>
                <a:sym typeface="Agrandir Black"/>
              </a:rPr>
              <a:t>Descriptive Stats</a:t>
            </a:r>
          </a:p>
        </p:txBody>
      </p:sp>
      <p:pic>
        <p:nvPicPr>
          <p:cNvPr id="2" name="Picture 1">
            <a:extLst>
              <a:ext uri="{FF2B5EF4-FFF2-40B4-BE49-F238E27FC236}">
                <a16:creationId xmlns:a16="http://schemas.microsoft.com/office/drawing/2014/main" id="{EBADB97B-31AF-A971-19D3-0F92145FC22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25196" y="2780224"/>
            <a:ext cx="8510595" cy="5471936"/>
          </a:xfrm>
          <a:prstGeom prst="rect">
            <a:avLst/>
          </a:prstGeom>
          <a:noFill/>
        </p:spPr>
      </p:pic>
      <p:pic>
        <p:nvPicPr>
          <p:cNvPr id="4" name="Picture 3">
            <a:extLst>
              <a:ext uri="{FF2B5EF4-FFF2-40B4-BE49-F238E27FC236}">
                <a16:creationId xmlns:a16="http://schemas.microsoft.com/office/drawing/2014/main" id="{AFF6239F-552F-4FC1-A9E5-F375A955FD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06400" y="3218308"/>
            <a:ext cx="2981097" cy="2513965"/>
          </a:xfrm>
          <a:prstGeom prst="rect">
            <a:avLst/>
          </a:prstGeom>
        </p:spPr>
      </p:pic>
    </p:spTree>
    <p:extLst>
      <p:ext uri="{BB962C8B-B14F-4D97-AF65-F5344CB8AC3E}">
        <p14:creationId xmlns:p14="http://schemas.microsoft.com/office/powerpoint/2010/main" val="1536578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BF7C7"/>
        </a:solidFill>
        <a:effectLst/>
      </p:bgPr>
    </p:bg>
    <p:spTree>
      <p:nvGrpSpPr>
        <p:cNvPr id="1" name="">
          <a:extLst>
            <a:ext uri="{FF2B5EF4-FFF2-40B4-BE49-F238E27FC236}">
              <a16:creationId xmlns:a16="http://schemas.microsoft.com/office/drawing/2014/main" id="{71A3620A-13DE-8581-9F5B-DA947585E464}"/>
            </a:ext>
          </a:extLst>
        </p:cNvPr>
        <p:cNvGrpSpPr/>
        <p:nvPr/>
      </p:nvGrpSpPr>
      <p:grpSpPr>
        <a:xfrm>
          <a:off x="0" y="0"/>
          <a:ext cx="0" cy="0"/>
          <a:chOff x="0" y="0"/>
          <a:chExt cx="0" cy="0"/>
        </a:xfrm>
      </p:grpSpPr>
      <p:sp>
        <p:nvSpPr>
          <p:cNvPr id="6" name="AutoShape 6">
            <a:extLst>
              <a:ext uri="{FF2B5EF4-FFF2-40B4-BE49-F238E27FC236}">
                <a16:creationId xmlns:a16="http://schemas.microsoft.com/office/drawing/2014/main" id="{2DFBC8E3-F1A7-0AE3-EEF2-E600B03A9AE9}"/>
              </a:ext>
            </a:extLst>
          </p:cNvPr>
          <p:cNvSpPr/>
          <p:nvPr/>
        </p:nvSpPr>
        <p:spPr>
          <a:xfrm>
            <a:off x="647824" y="2919289"/>
            <a:ext cx="3077226" cy="0"/>
          </a:xfrm>
          <a:prstGeom prst="line">
            <a:avLst/>
          </a:prstGeom>
          <a:ln w="38100" cap="flat">
            <a:solidFill>
              <a:srgbClr val="233245"/>
            </a:solidFill>
            <a:prstDash val="solid"/>
            <a:headEnd type="none" w="sm" len="sm"/>
            <a:tailEnd type="none" w="sm" len="sm"/>
          </a:ln>
        </p:spPr>
      </p:sp>
      <p:sp>
        <p:nvSpPr>
          <p:cNvPr id="7" name="AutoShape 7">
            <a:extLst>
              <a:ext uri="{FF2B5EF4-FFF2-40B4-BE49-F238E27FC236}">
                <a16:creationId xmlns:a16="http://schemas.microsoft.com/office/drawing/2014/main" id="{9BAE1940-3716-9305-2ECE-25CEB5716445}"/>
              </a:ext>
            </a:extLst>
          </p:cNvPr>
          <p:cNvSpPr/>
          <p:nvPr/>
        </p:nvSpPr>
        <p:spPr>
          <a:xfrm>
            <a:off x="647824" y="3812602"/>
            <a:ext cx="3077226" cy="0"/>
          </a:xfrm>
          <a:prstGeom prst="line">
            <a:avLst/>
          </a:prstGeom>
          <a:ln w="38100" cap="flat">
            <a:solidFill>
              <a:srgbClr val="233245"/>
            </a:solidFill>
            <a:prstDash val="solid"/>
            <a:headEnd type="none" w="sm" len="sm"/>
            <a:tailEnd type="none" w="sm" len="sm"/>
          </a:ln>
        </p:spPr>
      </p:sp>
      <p:sp>
        <p:nvSpPr>
          <p:cNvPr id="8" name="Freeform 8">
            <a:extLst>
              <a:ext uri="{FF2B5EF4-FFF2-40B4-BE49-F238E27FC236}">
                <a16:creationId xmlns:a16="http://schemas.microsoft.com/office/drawing/2014/main" id="{834078E8-09CC-5574-ECCF-7E849F0F46E7}"/>
              </a:ext>
            </a:extLst>
          </p:cNvPr>
          <p:cNvSpPr/>
          <p:nvPr/>
        </p:nvSpPr>
        <p:spPr>
          <a:xfrm rot="-2011503">
            <a:off x="14492984" y="8408434"/>
            <a:ext cx="4752819" cy="2394233"/>
          </a:xfrm>
          <a:custGeom>
            <a:avLst/>
            <a:gdLst/>
            <a:ahLst/>
            <a:cxnLst/>
            <a:rect l="l" t="t" r="r" b="b"/>
            <a:pathLst>
              <a:path w="4752819" h="2394233">
                <a:moveTo>
                  <a:pt x="0" y="0"/>
                </a:moveTo>
                <a:lnTo>
                  <a:pt x="4752820" y="0"/>
                </a:lnTo>
                <a:lnTo>
                  <a:pt x="4752820" y="2394232"/>
                </a:lnTo>
                <a:lnTo>
                  <a:pt x="0" y="2394232"/>
                </a:lnTo>
                <a:lnTo>
                  <a:pt x="0" y="0"/>
                </a:lnTo>
                <a:close/>
              </a:path>
            </a:pathLst>
          </a:custGeom>
          <a:blipFill>
            <a:blip r:embed="rId2"/>
            <a:stretch>
              <a:fillRect/>
            </a:stretch>
          </a:blipFill>
        </p:spPr>
      </p:sp>
      <p:sp>
        <p:nvSpPr>
          <p:cNvPr id="9" name="Freeform 9">
            <a:extLst>
              <a:ext uri="{FF2B5EF4-FFF2-40B4-BE49-F238E27FC236}">
                <a16:creationId xmlns:a16="http://schemas.microsoft.com/office/drawing/2014/main" id="{AFCFD1B2-43D6-4635-2E6C-17375D3B0709}"/>
              </a:ext>
            </a:extLst>
          </p:cNvPr>
          <p:cNvSpPr/>
          <p:nvPr/>
        </p:nvSpPr>
        <p:spPr>
          <a:xfrm rot="-1362824">
            <a:off x="15517938" y="8635256"/>
            <a:ext cx="4752819" cy="2394233"/>
          </a:xfrm>
          <a:custGeom>
            <a:avLst/>
            <a:gdLst/>
            <a:ahLst/>
            <a:cxnLst/>
            <a:rect l="l" t="t" r="r" b="b"/>
            <a:pathLst>
              <a:path w="4752819" h="2394233">
                <a:moveTo>
                  <a:pt x="0" y="0"/>
                </a:moveTo>
                <a:lnTo>
                  <a:pt x="4752819" y="0"/>
                </a:lnTo>
                <a:lnTo>
                  <a:pt x="4752819" y="2394233"/>
                </a:lnTo>
                <a:lnTo>
                  <a:pt x="0" y="2394233"/>
                </a:lnTo>
                <a:lnTo>
                  <a:pt x="0" y="0"/>
                </a:lnTo>
                <a:close/>
              </a:path>
            </a:pathLst>
          </a:custGeom>
          <a:blipFill>
            <a:blip r:embed="rId2"/>
            <a:stretch>
              <a:fillRect/>
            </a:stretch>
          </a:blipFill>
        </p:spPr>
      </p:sp>
      <p:sp>
        <p:nvSpPr>
          <p:cNvPr id="10" name="Freeform 10">
            <a:extLst>
              <a:ext uri="{FF2B5EF4-FFF2-40B4-BE49-F238E27FC236}">
                <a16:creationId xmlns:a16="http://schemas.microsoft.com/office/drawing/2014/main" id="{551E6563-5B00-25FC-3436-8914869FA58A}"/>
              </a:ext>
            </a:extLst>
          </p:cNvPr>
          <p:cNvSpPr/>
          <p:nvPr/>
        </p:nvSpPr>
        <p:spPr>
          <a:xfrm rot="8613137">
            <a:off x="-750891" y="-1772433"/>
            <a:ext cx="2962656" cy="4114800"/>
          </a:xfrm>
          <a:custGeom>
            <a:avLst/>
            <a:gdLst/>
            <a:ahLst/>
            <a:cxnLst/>
            <a:rect l="l" t="t" r="r" b="b"/>
            <a:pathLst>
              <a:path w="2962656" h="4114800">
                <a:moveTo>
                  <a:pt x="0" y="0"/>
                </a:moveTo>
                <a:lnTo>
                  <a:pt x="2962656" y="0"/>
                </a:lnTo>
                <a:lnTo>
                  <a:pt x="296265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3" name="TextBox 23">
            <a:extLst>
              <a:ext uri="{FF2B5EF4-FFF2-40B4-BE49-F238E27FC236}">
                <a16:creationId xmlns:a16="http://schemas.microsoft.com/office/drawing/2014/main" id="{B6A65DED-9633-08A3-31BF-6DC050B38592}"/>
              </a:ext>
            </a:extLst>
          </p:cNvPr>
          <p:cNvSpPr txBox="1"/>
          <p:nvPr/>
        </p:nvSpPr>
        <p:spPr>
          <a:xfrm>
            <a:off x="533400" y="3218308"/>
            <a:ext cx="3306074" cy="337657"/>
          </a:xfrm>
          <a:prstGeom prst="rect">
            <a:avLst/>
          </a:prstGeom>
        </p:spPr>
        <p:txBody>
          <a:bodyPr lIns="0" tIns="0" rIns="0" bIns="0" rtlCol="0" anchor="t">
            <a:spAutoFit/>
          </a:bodyPr>
          <a:lstStyle/>
          <a:p>
            <a:pPr marL="0" lvl="0" indent="0" algn="ctr">
              <a:lnSpc>
                <a:spcPts val="2879"/>
              </a:lnSpc>
              <a:spcBef>
                <a:spcPct val="0"/>
              </a:spcBef>
            </a:pPr>
            <a:r>
              <a:rPr lang="en-US" sz="2399" b="1" dirty="0">
                <a:solidFill>
                  <a:srgbClr val="233245"/>
                </a:solidFill>
                <a:latin typeface="Kollektif Bold"/>
                <a:ea typeface="Kollektif Bold"/>
                <a:cs typeface="Kollektif Bold"/>
                <a:sym typeface="Kollektif Bold"/>
              </a:rPr>
              <a:t>TV Shows</a:t>
            </a:r>
          </a:p>
        </p:txBody>
      </p:sp>
      <p:sp>
        <p:nvSpPr>
          <p:cNvPr id="29" name="TextBox 29">
            <a:extLst>
              <a:ext uri="{FF2B5EF4-FFF2-40B4-BE49-F238E27FC236}">
                <a16:creationId xmlns:a16="http://schemas.microsoft.com/office/drawing/2014/main" id="{057465C2-24B7-F606-B993-051AE29D2AA8}"/>
              </a:ext>
            </a:extLst>
          </p:cNvPr>
          <p:cNvSpPr txBox="1"/>
          <p:nvPr/>
        </p:nvSpPr>
        <p:spPr>
          <a:xfrm>
            <a:off x="1028700" y="771525"/>
            <a:ext cx="16230600" cy="1384995"/>
          </a:xfrm>
          <a:prstGeom prst="rect">
            <a:avLst/>
          </a:prstGeom>
        </p:spPr>
        <p:txBody>
          <a:bodyPr lIns="0" tIns="0" rIns="0" bIns="0" rtlCol="0" anchor="t">
            <a:spAutoFit/>
          </a:bodyPr>
          <a:lstStyle/>
          <a:p>
            <a:pPr marL="0" lvl="0" indent="0" algn="ctr">
              <a:lnSpc>
                <a:spcPts val="10800"/>
              </a:lnSpc>
              <a:spcBef>
                <a:spcPct val="0"/>
              </a:spcBef>
            </a:pPr>
            <a:r>
              <a:rPr lang="en-US" sz="9000" dirty="0">
                <a:solidFill>
                  <a:srgbClr val="5271FF"/>
                </a:solidFill>
                <a:latin typeface="Agrandir Black"/>
                <a:ea typeface="Agrandir Black"/>
                <a:cs typeface="Agrandir Black"/>
                <a:sym typeface="Agrandir Black"/>
              </a:rPr>
              <a:t>Descriptive Stats</a:t>
            </a:r>
          </a:p>
        </p:txBody>
      </p:sp>
      <p:pic>
        <p:nvPicPr>
          <p:cNvPr id="3" name="Picture 2">
            <a:extLst>
              <a:ext uri="{FF2B5EF4-FFF2-40B4-BE49-F238E27FC236}">
                <a16:creationId xmlns:a16="http://schemas.microsoft.com/office/drawing/2014/main" id="{5D875148-3099-7934-FBAA-EEEAFD25C00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04427" y="2818977"/>
            <a:ext cx="9392350" cy="6038885"/>
          </a:xfrm>
          <a:prstGeom prst="rect">
            <a:avLst/>
          </a:prstGeom>
          <a:noFill/>
        </p:spPr>
      </p:pic>
      <p:pic>
        <p:nvPicPr>
          <p:cNvPr id="5" name="Picture 4">
            <a:extLst>
              <a:ext uri="{FF2B5EF4-FFF2-40B4-BE49-F238E27FC236}">
                <a16:creationId xmlns:a16="http://schemas.microsoft.com/office/drawing/2014/main" id="{D2474545-B7A2-6AD5-00F5-1E8AD44621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56340" y="3218308"/>
            <a:ext cx="2771005" cy="2272030"/>
          </a:xfrm>
          <a:prstGeom prst="rect">
            <a:avLst/>
          </a:prstGeom>
        </p:spPr>
      </p:pic>
    </p:spTree>
    <p:extLst>
      <p:ext uri="{BB962C8B-B14F-4D97-AF65-F5344CB8AC3E}">
        <p14:creationId xmlns:p14="http://schemas.microsoft.com/office/powerpoint/2010/main" val="435451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1EFFF"/>
        </a:solidFill>
        <a:effectLst/>
      </p:bgPr>
    </p:bg>
    <p:spTree>
      <p:nvGrpSpPr>
        <p:cNvPr id="1" name="">
          <a:extLst>
            <a:ext uri="{FF2B5EF4-FFF2-40B4-BE49-F238E27FC236}">
              <a16:creationId xmlns:a16="http://schemas.microsoft.com/office/drawing/2014/main" id="{254A73E2-58AF-6527-632A-BA3838CAD403}"/>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BBF9A835-5758-5D40-77B5-62481FE47520}"/>
              </a:ext>
            </a:extLst>
          </p:cNvPr>
          <p:cNvSpPr txBox="1"/>
          <p:nvPr/>
        </p:nvSpPr>
        <p:spPr>
          <a:xfrm>
            <a:off x="1028700" y="771525"/>
            <a:ext cx="6792574" cy="2769989"/>
          </a:xfrm>
          <a:prstGeom prst="rect">
            <a:avLst/>
          </a:prstGeom>
        </p:spPr>
        <p:txBody>
          <a:bodyPr lIns="0" tIns="0" rIns="0" bIns="0" rtlCol="0" anchor="t">
            <a:spAutoFit/>
          </a:bodyPr>
          <a:lstStyle/>
          <a:p>
            <a:pPr algn="l">
              <a:lnSpc>
                <a:spcPts val="10800"/>
              </a:lnSpc>
            </a:pPr>
            <a:r>
              <a:rPr lang="en-US" sz="9000" dirty="0">
                <a:solidFill>
                  <a:srgbClr val="F15E3D"/>
                </a:solidFill>
                <a:latin typeface="Agrandir Black"/>
                <a:ea typeface="Agrandir Black"/>
                <a:cs typeface="Agrandir Black"/>
                <a:sym typeface="Agrandir Black"/>
              </a:rPr>
              <a:t>Linear Models</a:t>
            </a:r>
          </a:p>
        </p:txBody>
      </p:sp>
      <p:sp>
        <p:nvSpPr>
          <p:cNvPr id="5" name="TextBox 5">
            <a:extLst>
              <a:ext uri="{FF2B5EF4-FFF2-40B4-BE49-F238E27FC236}">
                <a16:creationId xmlns:a16="http://schemas.microsoft.com/office/drawing/2014/main" id="{256B2E75-C20D-79E3-A548-306772FC122E}"/>
              </a:ext>
            </a:extLst>
          </p:cNvPr>
          <p:cNvSpPr txBox="1"/>
          <p:nvPr/>
        </p:nvSpPr>
        <p:spPr>
          <a:xfrm>
            <a:off x="1009035" y="3924054"/>
            <a:ext cx="5492628" cy="376898"/>
          </a:xfrm>
          <a:prstGeom prst="rect">
            <a:avLst/>
          </a:prstGeom>
        </p:spPr>
        <p:txBody>
          <a:bodyPr lIns="0" tIns="0" rIns="0" bIns="0" rtlCol="0" anchor="t">
            <a:spAutoFit/>
          </a:bodyPr>
          <a:lstStyle/>
          <a:p>
            <a:pPr marL="0" lvl="0" indent="0" algn="l">
              <a:lnSpc>
                <a:spcPts val="2940"/>
              </a:lnSpc>
              <a:spcBef>
                <a:spcPct val="0"/>
              </a:spcBef>
            </a:pPr>
            <a:r>
              <a:rPr lang="en-US" sz="4000" b="1" u="none" dirty="0">
                <a:solidFill>
                  <a:srgbClr val="233245"/>
                </a:solidFill>
                <a:latin typeface="Kollektif Bold"/>
                <a:ea typeface="Kollektif Bold"/>
                <a:cs typeface="Kollektif Bold"/>
                <a:sym typeface="Kollektif Bold"/>
              </a:rPr>
              <a:t>MOVIES</a:t>
            </a:r>
          </a:p>
        </p:txBody>
      </p:sp>
      <p:sp>
        <p:nvSpPr>
          <p:cNvPr id="6" name="TextBox 6">
            <a:extLst>
              <a:ext uri="{FF2B5EF4-FFF2-40B4-BE49-F238E27FC236}">
                <a16:creationId xmlns:a16="http://schemas.microsoft.com/office/drawing/2014/main" id="{4B93572B-3724-984D-55EA-0A07A129A8A8}"/>
              </a:ext>
            </a:extLst>
          </p:cNvPr>
          <p:cNvSpPr txBox="1"/>
          <p:nvPr/>
        </p:nvSpPr>
        <p:spPr>
          <a:xfrm>
            <a:off x="1028700" y="4814085"/>
            <a:ext cx="6904302" cy="384721"/>
          </a:xfrm>
          <a:prstGeom prst="rect">
            <a:avLst/>
          </a:prstGeom>
        </p:spPr>
        <p:txBody>
          <a:bodyPr lIns="0" tIns="0" rIns="0" bIns="0" rtlCol="0" anchor="t">
            <a:spAutoFit/>
          </a:bodyPr>
          <a:lstStyle/>
          <a:p>
            <a:pPr marL="0" lvl="0" indent="0" algn="l">
              <a:lnSpc>
                <a:spcPts val="2940"/>
              </a:lnSpc>
              <a:spcBef>
                <a:spcPct val="0"/>
              </a:spcBef>
            </a:pPr>
            <a:r>
              <a:rPr lang="en-US" sz="3600" u="none" dirty="0">
                <a:solidFill>
                  <a:srgbClr val="233245"/>
                </a:solidFill>
                <a:latin typeface="Kollektif"/>
                <a:ea typeface="Kollektif"/>
                <a:cs typeface="Kollektif"/>
                <a:sym typeface="Kollektif"/>
              </a:rPr>
              <a:t>POPULATION ~ GENRE</a:t>
            </a:r>
          </a:p>
        </p:txBody>
      </p:sp>
      <p:sp>
        <p:nvSpPr>
          <p:cNvPr id="7" name="TextBox 6">
            <a:extLst>
              <a:ext uri="{FF2B5EF4-FFF2-40B4-BE49-F238E27FC236}">
                <a16:creationId xmlns:a16="http://schemas.microsoft.com/office/drawing/2014/main" id="{6F380FF5-80BE-EDA9-5794-484C0ACF7E3C}"/>
              </a:ext>
            </a:extLst>
          </p:cNvPr>
          <p:cNvSpPr txBox="1"/>
          <p:nvPr/>
        </p:nvSpPr>
        <p:spPr>
          <a:xfrm>
            <a:off x="1009035" y="5573523"/>
            <a:ext cx="6904302" cy="2244204"/>
          </a:xfrm>
          <a:prstGeom prst="rect">
            <a:avLst/>
          </a:prstGeom>
        </p:spPr>
        <p:txBody>
          <a:bodyPr lIns="0" tIns="0" rIns="0" bIns="0" rtlCol="0" anchor="t">
            <a:spAutoFit/>
          </a:bodyPr>
          <a:lstStyle/>
          <a:p>
            <a:pPr marL="571500" lvl="0" indent="-571500" algn="l">
              <a:lnSpc>
                <a:spcPts val="2940"/>
              </a:lnSpc>
              <a:spcBef>
                <a:spcPct val="0"/>
              </a:spcBef>
              <a:buFont typeface="Arial" panose="020B0604020202020204" pitchFamily="34" charset="0"/>
              <a:buChar char="•"/>
            </a:pPr>
            <a:r>
              <a:rPr lang="en-US" sz="3600" u="none" dirty="0">
                <a:solidFill>
                  <a:srgbClr val="F15E3D"/>
                </a:solidFill>
                <a:latin typeface="Kollektif"/>
                <a:ea typeface="Kollektif"/>
                <a:cs typeface="Kollektif"/>
                <a:sym typeface="Kollektif"/>
              </a:rPr>
              <a:t>Genre = categorical </a:t>
            </a:r>
          </a:p>
          <a:p>
            <a:pPr marL="571500" lvl="0" indent="-571500" algn="l">
              <a:lnSpc>
                <a:spcPts val="2940"/>
              </a:lnSpc>
              <a:spcBef>
                <a:spcPct val="0"/>
              </a:spcBef>
              <a:buFont typeface="Arial" panose="020B0604020202020204" pitchFamily="34" charset="0"/>
              <a:buChar char="•"/>
            </a:pPr>
            <a:r>
              <a:rPr lang="en-US" sz="3600" dirty="0">
                <a:solidFill>
                  <a:srgbClr val="F15E3D"/>
                </a:solidFill>
                <a:latin typeface="Kollektif"/>
                <a:ea typeface="Kollektif"/>
                <a:cs typeface="Kollektif"/>
                <a:sym typeface="Kollektif"/>
              </a:rPr>
              <a:t>Had to set a baseline (Action)</a:t>
            </a:r>
          </a:p>
          <a:p>
            <a:pPr marL="571500" lvl="0" indent="-571500" algn="l">
              <a:lnSpc>
                <a:spcPts val="2940"/>
              </a:lnSpc>
              <a:spcBef>
                <a:spcPct val="0"/>
              </a:spcBef>
              <a:buFont typeface="Arial" panose="020B0604020202020204" pitchFamily="34" charset="0"/>
              <a:buChar char="•"/>
            </a:pPr>
            <a:r>
              <a:rPr lang="en-US" sz="3600" u="none" dirty="0">
                <a:solidFill>
                  <a:srgbClr val="F15E3D"/>
                </a:solidFill>
                <a:latin typeface="Kollektif"/>
                <a:ea typeface="Kollektif"/>
                <a:cs typeface="Kollektif"/>
                <a:sym typeface="Kollektif"/>
              </a:rPr>
              <a:t>Coeffi</a:t>
            </a:r>
            <a:r>
              <a:rPr lang="en-US" sz="3600" dirty="0">
                <a:solidFill>
                  <a:srgbClr val="F15E3D"/>
                </a:solidFill>
                <a:latin typeface="Kollektif"/>
                <a:ea typeface="Kollektif"/>
                <a:cs typeface="Kollektif"/>
                <a:sym typeface="Kollektif"/>
              </a:rPr>
              <a:t>cient of each genre tells us how much or less popular another genre is compared to Action</a:t>
            </a:r>
            <a:endParaRPr lang="en-US" sz="3600" u="none" dirty="0">
              <a:solidFill>
                <a:srgbClr val="F15E3D"/>
              </a:solidFill>
              <a:latin typeface="Kollektif"/>
              <a:ea typeface="Kollektif"/>
              <a:cs typeface="Kollektif"/>
              <a:sym typeface="Kollektif"/>
            </a:endParaRPr>
          </a:p>
        </p:txBody>
      </p:sp>
      <p:pic>
        <p:nvPicPr>
          <p:cNvPr id="8" name="Picture 7">
            <a:extLst>
              <a:ext uri="{FF2B5EF4-FFF2-40B4-BE49-F238E27FC236}">
                <a16:creationId xmlns:a16="http://schemas.microsoft.com/office/drawing/2014/main" id="{9A1215A3-F36A-DC5B-77EC-C6F6D1D6F7D4}"/>
              </a:ext>
            </a:extLst>
          </p:cNvPr>
          <p:cNvPicPr>
            <a:picLocks noChangeAspect="1"/>
          </p:cNvPicPr>
          <p:nvPr/>
        </p:nvPicPr>
        <p:blipFill>
          <a:blip r:embed="rId2"/>
          <a:stretch>
            <a:fillRect/>
          </a:stretch>
        </p:blipFill>
        <p:spPr>
          <a:xfrm>
            <a:off x="8201517" y="8646"/>
            <a:ext cx="10071735" cy="10311538"/>
          </a:xfrm>
          <a:prstGeom prst="rect">
            <a:avLst/>
          </a:prstGeom>
        </p:spPr>
      </p:pic>
      <p:sp>
        <p:nvSpPr>
          <p:cNvPr id="9" name="TextBox 6">
            <a:extLst>
              <a:ext uri="{FF2B5EF4-FFF2-40B4-BE49-F238E27FC236}">
                <a16:creationId xmlns:a16="http://schemas.microsoft.com/office/drawing/2014/main" id="{717C171F-3D6E-0569-2E71-636D2B6C9D37}"/>
              </a:ext>
            </a:extLst>
          </p:cNvPr>
          <p:cNvSpPr txBox="1"/>
          <p:nvPr/>
        </p:nvSpPr>
        <p:spPr>
          <a:xfrm>
            <a:off x="838200" y="8363609"/>
            <a:ext cx="6904302" cy="1128514"/>
          </a:xfrm>
          <a:prstGeom prst="rect">
            <a:avLst/>
          </a:prstGeom>
        </p:spPr>
        <p:txBody>
          <a:bodyPr lIns="0" tIns="0" rIns="0" bIns="0" rtlCol="0" anchor="t">
            <a:spAutoFit/>
          </a:bodyPr>
          <a:lstStyle/>
          <a:p>
            <a:pPr marL="571500" lvl="0" indent="-571500" algn="l">
              <a:lnSpc>
                <a:spcPts val="2940"/>
              </a:lnSpc>
              <a:spcBef>
                <a:spcPct val="0"/>
              </a:spcBef>
              <a:buFont typeface="Arial" panose="020B0604020202020204" pitchFamily="34" charset="0"/>
              <a:buChar char="•"/>
            </a:pPr>
            <a:r>
              <a:rPr lang="en-US" sz="3600" u="none" dirty="0">
                <a:solidFill>
                  <a:srgbClr val="233245"/>
                </a:solidFill>
                <a:latin typeface="Kollektif"/>
                <a:ea typeface="Kollektif"/>
                <a:cs typeface="Kollektif"/>
                <a:sym typeface="Kollektif"/>
              </a:rPr>
              <a:t>R^2 value </a:t>
            </a:r>
            <a:r>
              <a:rPr lang="en-US" sz="3600" u="none" dirty="0">
                <a:solidFill>
                  <a:srgbClr val="233245"/>
                </a:solidFill>
                <a:latin typeface="Kollektif"/>
                <a:ea typeface="Kollektif"/>
                <a:cs typeface="Kollektif"/>
                <a:sym typeface="Wingdings" panose="05000000000000000000" pitchFamily="2" charset="2"/>
              </a:rPr>
              <a:t> 3.6% </a:t>
            </a:r>
          </a:p>
          <a:p>
            <a:pPr marL="571500" lvl="0" indent="-571500" algn="l">
              <a:lnSpc>
                <a:spcPts val="2940"/>
              </a:lnSpc>
              <a:spcBef>
                <a:spcPct val="0"/>
              </a:spcBef>
              <a:buFont typeface="Arial" panose="020B0604020202020204" pitchFamily="34" charset="0"/>
              <a:buChar char="•"/>
            </a:pPr>
            <a:r>
              <a:rPr lang="en-US" sz="3600" dirty="0">
                <a:solidFill>
                  <a:srgbClr val="233245"/>
                </a:solidFill>
                <a:latin typeface="Kollektif"/>
                <a:ea typeface="Kollektif"/>
                <a:cs typeface="Kollektif"/>
                <a:sym typeface="Wingdings" panose="05000000000000000000" pitchFamily="2" charset="2"/>
              </a:rPr>
              <a:t>Does help in direct comparison between the genre popularities</a:t>
            </a:r>
            <a:endParaRPr lang="en-US" sz="3600" u="none" dirty="0">
              <a:solidFill>
                <a:srgbClr val="233245"/>
              </a:solidFill>
              <a:latin typeface="Kollektif"/>
              <a:ea typeface="Kollektif"/>
              <a:cs typeface="Kollektif"/>
              <a:sym typeface="Kollektif"/>
            </a:endParaRPr>
          </a:p>
        </p:txBody>
      </p:sp>
    </p:spTree>
    <p:extLst>
      <p:ext uri="{BB962C8B-B14F-4D97-AF65-F5344CB8AC3E}">
        <p14:creationId xmlns:p14="http://schemas.microsoft.com/office/powerpoint/2010/main" val="36510615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TotalTime>
  <Words>1464</Words>
  <Application>Microsoft Office PowerPoint</Application>
  <PresentationFormat>Custom</PresentationFormat>
  <Paragraphs>232</Paragraphs>
  <Slides>45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Kollektif Bold</vt:lpstr>
      <vt:lpstr>Kollektif Italics</vt:lpstr>
      <vt:lpstr>Arial</vt:lpstr>
      <vt:lpstr>Agrandir Black</vt:lpstr>
      <vt:lpstr>Kollektif</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Beige and Orange Illustrative Movie Background Theme Presentation</dc:title>
  <cp:lastModifiedBy>Ananya Subramaniam</cp:lastModifiedBy>
  <cp:revision>4</cp:revision>
  <dcterms:created xsi:type="dcterms:W3CDTF">2006-08-16T00:00:00Z</dcterms:created>
  <dcterms:modified xsi:type="dcterms:W3CDTF">2025-12-12T18:31:55Z</dcterms:modified>
  <dc:identifier>DAG7UR8ZhYk</dc:identifier>
</cp:coreProperties>
</file>